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669088" cy="9928225"/>
  <p:embeddedFontLst>
    <p:embeddedFont>
      <p:font typeface="Helvetica Neue"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Helvetica Neue Light"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2">
          <p15:clr>
            <a:srgbClr val="A4A3A4"/>
          </p15:clr>
        </p15:guide>
        <p15:guide id="2" pos="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270" y="60"/>
      </p:cViewPr>
      <p:guideLst>
        <p:guide orient="horz" pos="572"/>
        <p:guide pos="1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2889938" cy="49641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9" y="2"/>
            <a:ext cx="2889938" cy="49641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0093"/>
            <a:ext cx="2889938" cy="49641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e56cc0e75_1_8: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Hi everyone, today Marwa and I will talk about MEG and EEG experimental design and pre-processing of data. </a:t>
            </a:r>
            <a:endParaRPr/>
          </a:p>
        </p:txBody>
      </p:sp>
      <p:sp>
        <p:nvSpPr>
          <p:cNvPr id="86" name="Google Shape;86;g4e56cc0e75_1_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df32bc391_0_97: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We set our degree of freedom in advance so that we can have practical implementation of our experiment. </a:t>
            </a:r>
            <a:endParaRPr/>
          </a:p>
          <a:p>
            <a:pPr marL="0" lvl="0" indent="0" algn="l" rtl="0">
              <a:lnSpc>
                <a:spcPct val="115000"/>
              </a:lnSpc>
              <a:spcBef>
                <a:spcPts val="0"/>
              </a:spcBef>
              <a:spcAft>
                <a:spcPts val="0"/>
              </a:spcAft>
              <a:buNone/>
            </a:pPr>
            <a:endParaRPr/>
          </a:p>
        </p:txBody>
      </p:sp>
      <p:sp>
        <p:nvSpPr>
          <p:cNvPr id="183" name="Google Shape;183;g4df32bc391_0_9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df32bc391_0_107: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And most importantly, we need to be aware that our exploratory research produces actual hypotheses - we need to follow them up by formal testing.</a:t>
            </a:r>
            <a:endParaRPr/>
          </a:p>
          <a:p>
            <a:pPr marL="0" lvl="0" indent="0" algn="l" rtl="0">
              <a:lnSpc>
                <a:spcPct val="115000"/>
              </a:lnSpc>
              <a:spcBef>
                <a:spcPts val="0"/>
              </a:spcBef>
              <a:spcAft>
                <a:spcPts val="0"/>
              </a:spcAft>
              <a:buNone/>
            </a:pPr>
            <a:endParaRPr/>
          </a:p>
        </p:txBody>
      </p:sp>
      <p:sp>
        <p:nvSpPr>
          <p:cNvPr id="194" name="Google Shape;194;g4df32bc391_0_10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e56cc0e75_1_58: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Bayesian statistics are an alternative way to perform statistics that help avoiding p-hacking. Based on model comparisons, and trying to find the best model to explain the data, this method allows to test as many participants as we want. As the more data acquired, the closer we get to know which model best explains the data (and there is a software called JASP you can use for conducting Bayesian statistics). The paper here (Etz) explains very well the concept.</a:t>
            </a:r>
            <a:endParaRPr/>
          </a:p>
        </p:txBody>
      </p:sp>
      <p:sp>
        <p:nvSpPr>
          <p:cNvPr id="205" name="Google Shape;205;g4e56cc0e75_1_5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df32bc391_0_127: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Also we can use another technique called sequential analyses where we adjust p-values as we increase the number of subjects when we don’t have any prior data for power analysis – there is a package available in SPSS and the paper explains the math behind it; by using sequential analysis, we can not only avoid collecting too many subjects, which is economical for us, but also avoid p-hacking because we constantly adjust our p-value for each cohort of data collection.</a:t>
            </a:r>
            <a:endParaRPr/>
          </a:p>
          <a:p>
            <a:pPr marL="0" lvl="0" indent="0" algn="l" rtl="0">
              <a:spcBef>
                <a:spcPts val="0"/>
              </a:spcBef>
              <a:spcAft>
                <a:spcPts val="0"/>
              </a:spcAft>
              <a:buNone/>
            </a:pPr>
            <a:endParaRPr/>
          </a:p>
        </p:txBody>
      </p:sp>
      <p:sp>
        <p:nvSpPr>
          <p:cNvPr id="216" name="Google Shape;216;g4df32bc391_0_12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Now we will move on to what it takes to design MEG and EEG experiments. As Magda talked about last week, different neuroimaging techniques have different temporal and spatial resolution</a:t>
            </a:r>
            <a:endParaRPr/>
          </a:p>
          <a:p>
            <a:pPr marL="0" lvl="0" indent="0" algn="l" rtl="0">
              <a:spcBef>
                <a:spcPts val="0"/>
              </a:spcBef>
              <a:spcAft>
                <a:spcPts val="0"/>
              </a:spcAft>
              <a:buNone/>
            </a:pPr>
            <a:endParaRPr/>
          </a:p>
        </p:txBody>
      </p:sp>
      <p:sp>
        <p:nvSpPr>
          <p:cNvPr id="228" name="Google Shape;228;p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e56cc0e75_1_79: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MEG and EEG have a great temporal resolution if compared with methods used in humans like fMRI, but a less good spatial resolution - although now we could get better spatial localization through source reconstruction from deep structures, especially in MEG</a:t>
            </a:r>
            <a:endParaRPr/>
          </a:p>
          <a:p>
            <a:pPr marL="0" lvl="0" indent="0" algn="l" rtl="0">
              <a:spcBef>
                <a:spcPts val="0"/>
              </a:spcBef>
              <a:spcAft>
                <a:spcPts val="0"/>
              </a:spcAft>
              <a:buNone/>
            </a:pPr>
            <a:endParaRPr/>
          </a:p>
        </p:txBody>
      </p:sp>
      <p:sp>
        <p:nvSpPr>
          <p:cNvPr id="237" name="Google Shape;237;g4e56cc0e75_1_7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e56cc0e75_1_138: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Assuming we want temporal resolution, we choose MEG/EEG. We’ve covered the basis of these signals and how the techniques differ in a previous session, so I won’t go into too much detail here.  To look at the overall pros and cons of each method, here we can see that the preparation time for MEG is much shorter than EEG. You don’t need to create a direct contact of the sensors on the skin for MEG while EEG you need gel. Unlike EEG, MEG signal is less distorted by the scalp, but it’s not portable.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9" name="Google Shape;249;g4e56cc0e75_1_13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e56cc0e75_1_103: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Let’s say we have chosen our method – I will talk about several important things to consider when designing an experiment. When thinking about the number of trials in MEG there is no rule of thumb to my knowledge – some say we should have at least twenty trials for each block of stimuli but it largely depends on what sort of experiment you are looking for. Overall, the number of trials required to reveal effects of interest is a trade-off between a minimum that depends on the physiology of the brain regions involved and a maximum that depends on how long participants can perform the task at the required performance level. </a:t>
            </a:r>
            <a:endParaRPr/>
          </a:p>
        </p:txBody>
      </p:sp>
      <p:sp>
        <p:nvSpPr>
          <p:cNvPr id="257" name="Google Shape;257;g4e56cc0e75_1_10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df32bc391_0_138: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It is often advisable to introduce a random element into the inter-stimulus intervals in event-related paradigms. This is because jittering ISIs could reduce effects of expectancy on brain responses; anticipating the upcoming stimulus is known to modulate brain activity when subsequent source reconstruction is intended. </a:t>
            </a:r>
            <a:endParaRPr/>
          </a:p>
        </p:txBody>
      </p:sp>
      <p:sp>
        <p:nvSpPr>
          <p:cNvPr id="266" name="Google Shape;266;g4df32bc391_0_13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df32bc391_0_146: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Finally, data filtering is a conceptually simple, though powerful technique to extract signals within a predefined frequency band of interest. Applying a filter to the data presupposes that the signals of interest will be mostly preserved while other frequency components, supposedly of no interest, will be attenuated.</a:t>
            </a:r>
            <a:endParaRPr/>
          </a:p>
          <a:p>
            <a:pPr marL="0" lvl="0" indent="0" algn="l" rtl="0">
              <a:spcBef>
                <a:spcPts val="0"/>
              </a:spcBef>
              <a:spcAft>
                <a:spcPts val="0"/>
              </a:spcAft>
              <a:buNone/>
            </a:pPr>
            <a:endParaRPr/>
          </a:p>
        </p:txBody>
      </p:sp>
      <p:sp>
        <p:nvSpPr>
          <p:cNvPr id="275" name="Google Shape;275;g4df32bc391_0_14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Before jumping into the experimental design for the particular topic,  let’s review the basics of a scientific experiment. Usually, we start with a theoretical question, for example, a lot of us at Max Planck study the theoretical question, such as </a:t>
            </a:r>
            <a:endParaRPr/>
          </a:p>
        </p:txBody>
      </p:sp>
      <p:sp>
        <p:nvSpPr>
          <p:cNvPr id="97" name="Google Shape;97;p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Lastly for the experimental design, I will talk about two examples of MEG and EEG experiment: The first thing is called evoked potentials</a:t>
            </a:r>
            <a:endParaRPr/>
          </a:p>
          <a:p>
            <a:pPr marL="0" lvl="0" indent="0" algn="l" rtl="0">
              <a:spcBef>
                <a:spcPts val="0"/>
              </a:spcBef>
              <a:spcAft>
                <a:spcPts val="0"/>
              </a:spcAft>
              <a:buNone/>
            </a:pPr>
            <a:endParaRPr/>
          </a:p>
        </p:txBody>
      </p:sp>
      <p:sp>
        <p:nvSpPr>
          <p:cNvPr id="284" name="Google Shape;284;p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For instance, participants see many trials with a face appearing on the screen, each of the trial alone does not show anything special, but if you average on all the trials, you get a component here, callet the N170 , because it is a negative deflection at 170 ms, that is typical of face processing</a:t>
            </a:r>
            <a:endParaRPr/>
          </a:p>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if you show participants cars at some trials and faces at some trials, you can see that this N170 is much larger for faces than cars. The interest with evoked potentials is to compare different conditions to see whether specific conditions trigger specific components, or larger components</a:t>
            </a:r>
            <a:endParaRPr/>
          </a:p>
          <a:p>
            <a:pPr marL="0" lvl="0" indent="0" algn="l" rtl="0">
              <a:spcBef>
                <a:spcPts val="0"/>
              </a:spcBef>
              <a:spcAft>
                <a:spcPts val="0"/>
              </a:spcAft>
              <a:buNone/>
            </a:pPr>
            <a:endParaRPr/>
          </a:p>
        </p:txBody>
      </p:sp>
      <p:sp>
        <p:nvSpPr>
          <p:cNvPr id="316" name="Google Shape;316;p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6: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Another example is called the time frequency analyses</a:t>
            </a:r>
            <a:endParaRPr/>
          </a:p>
          <a:p>
            <a:pPr marL="0" lvl="0" indent="0" algn="l" rtl="0">
              <a:spcBef>
                <a:spcPts val="0"/>
              </a:spcBef>
              <a:spcAft>
                <a:spcPts val="0"/>
              </a:spcAft>
              <a:buNone/>
            </a:pPr>
            <a:endParaRPr/>
          </a:p>
        </p:txBody>
      </p:sp>
      <p:sp>
        <p:nvSpPr>
          <p:cNvPr id="328" name="Google Shape;328;p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7: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another powerful analysis to conduct with EEG/MEg data is to look at brain rythms. If you look at a raw EEG recorded, you can see you have different oscillations. These are typically associated with different functions: gamma with being awake and focused, alpha with being more sleepy diminished attention ( our fear wehn we scan subjects as it means they are falling asleep) and delta asscociated with sleeping</a:t>
            </a:r>
            <a:endParaRPr/>
          </a:p>
          <a:p>
            <a:pPr marL="0" lvl="0" indent="0" algn="l" rtl="0">
              <a:spcBef>
                <a:spcPts val="0"/>
              </a:spcBef>
              <a:spcAft>
                <a:spcPts val="0"/>
              </a:spcAft>
              <a:buNone/>
            </a:pPr>
            <a:endParaRPr/>
          </a:p>
        </p:txBody>
      </p:sp>
      <p:sp>
        <p:nvSpPr>
          <p:cNvPr id="335" name="Google Shape;335;p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quatify these in terms of how many oscialltions are observed in 1 second</a:t>
            </a:r>
            <a:endParaRPr/>
          </a:p>
          <a:p>
            <a:pPr marL="0" lvl="0" indent="0" algn="l" rtl="0">
              <a:spcBef>
                <a:spcPts val="0"/>
              </a:spcBef>
              <a:spcAft>
                <a:spcPts val="0"/>
              </a:spcAft>
              <a:buNone/>
            </a:pPr>
            <a:endParaRPr/>
          </a:p>
        </p:txBody>
      </p:sp>
      <p:sp>
        <p:nvSpPr>
          <p:cNvPr id="357" name="Google Shape;357;p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to properly look at the data, we apply methods such as the fourier transform. A spectral analysis is like a GLM  - quantify the power of each frequecy by fitting simple oscillatory functions</a:t>
            </a:r>
            <a:endParaRPr/>
          </a:p>
          <a:p>
            <a:pPr marL="0" lvl="0" indent="0" algn="l" rtl="0">
              <a:spcBef>
                <a:spcPts val="0"/>
              </a:spcBef>
              <a:spcAft>
                <a:spcPts val="0"/>
              </a:spcAft>
              <a:buNone/>
            </a:pPr>
            <a:endParaRPr/>
          </a:p>
        </p:txBody>
      </p:sp>
      <p:sp>
        <p:nvSpPr>
          <p:cNvPr id="368" name="Google Shape;368;p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0: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is how a time frequency plot looks like after this type of analysis - here you can see an increase in the gamma power related to attention and awareness during the awake phase</a:t>
            </a:r>
            <a:endParaRPr/>
          </a:p>
          <a:p>
            <a:pPr marL="0" lvl="0" indent="0" algn="l" rtl="0">
              <a:spcBef>
                <a:spcPts val="0"/>
              </a:spcBef>
              <a:spcAft>
                <a:spcPts val="0"/>
              </a:spcAft>
              <a:buNone/>
            </a:pPr>
            <a:endParaRPr/>
          </a:p>
        </p:txBody>
      </p:sp>
      <p:sp>
        <p:nvSpPr>
          <p:cNvPr id="379" name="Google Shape;379;p1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1: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 you can see ho there is a suppression in the lower beta band before a motor action, while there is an increase in the gamma- and this i lateralized : it happens in the hemisphere contralateral to the hand used to execute an action</a:t>
            </a:r>
            <a:endParaRPr/>
          </a:p>
          <a:p>
            <a:pPr marL="0" lvl="0" indent="0" algn="l" rtl="0">
              <a:spcBef>
                <a:spcPts val="0"/>
              </a:spcBef>
              <a:spcAft>
                <a:spcPts val="0"/>
              </a:spcAft>
              <a:buNone/>
            </a:pPr>
            <a:endParaRPr/>
          </a:p>
        </p:txBody>
      </p:sp>
      <p:sp>
        <p:nvSpPr>
          <p:cNvPr id="389" name="Google Shape;389;p1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2: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df32bc391_0_20: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“How does the brain encode information?”. And then, we formulate a hypothesis based on literature:</a:t>
            </a:r>
            <a:endParaRPr/>
          </a:p>
          <a:p>
            <a:pPr marL="0" lvl="0" indent="0" algn="l" rtl="0">
              <a:lnSpc>
                <a:spcPct val="115000"/>
              </a:lnSpc>
              <a:spcBef>
                <a:spcPts val="0"/>
              </a:spcBef>
              <a:spcAft>
                <a:spcPts val="0"/>
              </a:spcAft>
              <a:buNone/>
            </a:pPr>
            <a:r>
              <a:rPr lang="en-US"/>
              <a:t>For now we know: when one learns about an association between an environment and other things related to the situation, high-gamma rhythms was observed during the post-learning period in the hippocampus and rhinal cortex, </a:t>
            </a:r>
            <a:endParaRPr/>
          </a:p>
        </p:txBody>
      </p:sp>
      <p:sp>
        <p:nvSpPr>
          <p:cNvPr id="106" name="Google Shape;106;g4df32bc391_0_2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3: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9" name="Google Shape;409;p13: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4: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5" name="Google Shape;455;p14: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5: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results</a:t>
            </a:r>
            <a:endParaRPr sz="1200">
              <a:solidFill>
                <a:schemeClr val="dk1"/>
              </a:solidFill>
              <a:latin typeface="Calibri"/>
              <a:ea typeface="Calibri"/>
              <a:cs typeface="Calibri"/>
              <a:sym typeface="Calibri"/>
            </a:endParaRPr>
          </a:p>
        </p:txBody>
      </p:sp>
      <p:sp>
        <p:nvSpPr>
          <p:cNvPr id="485" name="Google Shape;485;p15: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6: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Dans l’autre sens ?</a:t>
            </a:r>
            <a:endParaRPr sz="1200">
              <a:solidFill>
                <a:schemeClr val="dk1"/>
              </a:solidFill>
              <a:latin typeface="Calibri"/>
              <a:ea typeface="Calibri"/>
              <a:cs typeface="Calibri"/>
              <a:sym typeface="Calibri"/>
            </a:endParaRPr>
          </a:p>
        </p:txBody>
      </p:sp>
      <p:sp>
        <p:nvSpPr>
          <p:cNvPr id="503" name="Google Shape;503;p16: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7: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0" name="Google Shape;530;p17: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8: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8" name="Google Shape;548;p18: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9: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3" name="Google Shape;563;p19: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9" name="Google Shape;599;p20: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21: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Softwars to use: eeglab – fieldtrip – SPM - Brainstorm</a:t>
            </a:r>
            <a:endParaRPr/>
          </a:p>
        </p:txBody>
      </p:sp>
      <p:sp>
        <p:nvSpPr>
          <p:cNvPr id="613" name="Google Shape;613;p21: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2" name="Google Shape;622;p22: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Too much filtering can alter the data and lose temporal precision, so we really want to make sure we eliminate as much of this noise as possible before collecting our data.</a:t>
            </a:r>
            <a:endParaRPr sz="1200"/>
          </a:p>
        </p:txBody>
      </p:sp>
      <p:sp>
        <p:nvSpPr>
          <p:cNvPr id="623" name="Google Shape;623;p22: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df32bc391_0_32: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and high-gamma in the rhinal cortex was positively correlated with subsequent memory performance. Based on this, we could possibly hypothesize that more the high-gamma power in hippocampal area increase after encoding the new environment, the faster the participant would learn a new location in the subsequent training set when the environment had become familiar.</a:t>
            </a:r>
            <a:endParaRPr/>
          </a:p>
          <a:p>
            <a:pPr marL="0" lvl="0" indent="0" algn="l" rtl="0">
              <a:spcBef>
                <a:spcPts val="0"/>
              </a:spcBef>
              <a:spcAft>
                <a:spcPts val="0"/>
              </a:spcAft>
              <a:buNone/>
            </a:pPr>
            <a:endParaRPr/>
          </a:p>
        </p:txBody>
      </p:sp>
      <p:sp>
        <p:nvSpPr>
          <p:cNvPr id="116" name="Google Shape;116;g4df32bc391_0_3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3: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2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4: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2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5: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2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6: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2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27: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converting an analog signal, a sine wave, to a digital representation. According to the </a:t>
            </a:r>
            <a:r>
              <a:rPr lang="en-US" sz="1200" b="1" i="0">
                <a:solidFill>
                  <a:schemeClr val="dk1"/>
                </a:solidFill>
                <a:latin typeface="Calibri"/>
                <a:ea typeface="Calibri"/>
                <a:cs typeface="Calibri"/>
                <a:sym typeface="Calibri"/>
              </a:rPr>
              <a:t>Nyquist rate,</a:t>
            </a:r>
            <a:r>
              <a:rPr lang="en-US" sz="1200" b="0" i="0">
                <a:solidFill>
                  <a:schemeClr val="dk1"/>
                </a:solidFill>
                <a:latin typeface="Calibri"/>
                <a:ea typeface="Calibri"/>
                <a:cs typeface="Calibri"/>
                <a:sym typeface="Calibri"/>
              </a:rPr>
              <a:t> for lossless digitization, the sampling rate should be </a:t>
            </a:r>
            <a:r>
              <a:rPr lang="en-US" sz="1200" b="1" i="1">
                <a:solidFill>
                  <a:schemeClr val="dk1"/>
                </a:solidFill>
                <a:latin typeface="Calibri"/>
                <a:ea typeface="Calibri"/>
                <a:cs typeface="Calibri"/>
                <a:sym typeface="Calibri"/>
              </a:rPr>
              <a:t>at least twice</a:t>
            </a:r>
            <a:r>
              <a:rPr lang="en-US" sz="1200" b="0" i="0">
                <a:solidFill>
                  <a:schemeClr val="dk1"/>
                </a:solidFill>
                <a:latin typeface="Calibri"/>
                <a:ea typeface="Calibri"/>
                <a:cs typeface="Calibri"/>
                <a:sym typeface="Calibri"/>
              </a:rPr>
              <a:t> the maximum frequency responses. Indeed, many times more the better – what is your computational affordance? How much data can you handle? This is important if you’re interested in high frequency bands in the EEG.</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In terms of </a:t>
            </a:r>
            <a:r>
              <a:rPr lang="en-US" sz="1200" b="1" i="0">
                <a:solidFill>
                  <a:schemeClr val="dk1"/>
                </a:solidFill>
                <a:latin typeface="Calibri"/>
                <a:ea typeface="Calibri"/>
                <a:cs typeface="Calibri"/>
                <a:sym typeface="Calibri"/>
              </a:rPr>
              <a:t>event-related experiments</a:t>
            </a:r>
            <a:r>
              <a:rPr lang="en-US" sz="1200" b="0" i="0">
                <a:solidFill>
                  <a:schemeClr val="dk1"/>
                </a:solidFill>
                <a:latin typeface="Calibri"/>
                <a:ea typeface="Calibri"/>
                <a:cs typeface="Calibri"/>
                <a:sym typeface="Calibri"/>
              </a:rPr>
              <a:t>. The minimum duration between two stimuli defines the maximum length you can consider analyzing after the stimulus. You should design your experiment so that it always includes the entire evoked response, plus an additional segment that you can use as a baseline for the following epoch. Remember that the baseline of some epochs may contain motor and somatosensory components (if you incorporate button presses, for instance).</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For data processing, it is always better to have longer ISI, but it also means increasing the duration of the experiment or decreasing the number of repetitions, so it’s just something to consider.</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In </a:t>
            </a:r>
            <a:r>
              <a:rPr lang="en-US" sz="1200" b="1" i="0">
                <a:solidFill>
                  <a:schemeClr val="dk1"/>
                </a:solidFill>
                <a:latin typeface="Calibri"/>
                <a:ea typeface="Calibri"/>
                <a:cs typeface="Calibri"/>
                <a:sym typeface="Calibri"/>
              </a:rPr>
              <a:t>source localisation</a:t>
            </a:r>
            <a:r>
              <a:rPr lang="en-US" sz="1200" b="0" i="0">
                <a:solidFill>
                  <a:schemeClr val="dk1"/>
                </a:solidFill>
                <a:latin typeface="Calibri"/>
                <a:ea typeface="Calibri"/>
                <a:cs typeface="Calibri"/>
                <a:sym typeface="Calibri"/>
              </a:rPr>
              <a:t>, one applies signal processing techniques to estimate the current sources inside the brain that best fit the EEG data. The accuracy with which a source can be located is affected by a number of factors including head-modelling errors, source-modelling errors and EEG noise (instrumental or biological).</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dipolar fields of each brain region propagate in three dimensions, in a dipolar pattern depending on the orientation of the cortical sources. Activity recorded at any head surface sensor reflects a summation of all active sources in the brain, superposed as a function of their distance, orientation, and the resistivity of the underlying tissues. Therefore, realistic source analysis of EEG potentials requires objective biophysical models that incorporate the exact positions of the sensors as well as the properties of head and brain anatomy, such that appropriate inverse techniques can be applied to map surface potentials to cortical sources. Spatial sampling may be sub optimal with EEG recordings with conventional electrode montages (less than 128 channels)</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Referencing</a:t>
            </a:r>
            <a:r>
              <a:rPr lang="en-US" sz="1200" b="0" i="0">
                <a:solidFill>
                  <a:schemeClr val="dk1"/>
                </a:solidFill>
                <a:latin typeface="Calibri"/>
                <a:ea typeface="Calibri"/>
                <a:cs typeface="Calibri"/>
                <a:sym typeface="Calibri"/>
              </a:rPr>
              <a:t>. In EEG, voltages recorded at each electrode are relative to voltages recorded at other electrodes. Theoretically, a reference could be anywhere but the reference needs to be carefully chosen because any activity in the reference electrode will reflected in the activity at other electrodes. Often, the mastoids are chosen as reference electrodes, because while being close in distance to the electrodes, they record less signal from the brain. However, the very fact of being close to the brain means that mastoid signal does contain some neural signal, which means that the mastoids are not the ideal references. For high density EEG (100+ electrodes), the average of activity at all electrodes is often chosen as the reference. As a rule of thumb, the position of a reference electrode should not be close to that of an electrode where you expect your main effects to be. For example, the Cz is often used as a reference electrode, but it should not be used as such if you expect task-related activity to be centred around this electrode. It also not advisable to reference your data to an electrode of one hemisphere as this could introduce a laterality bias into your data</a:t>
            </a:r>
            <a:endParaRPr/>
          </a:p>
        </p:txBody>
      </p:sp>
      <p:sp>
        <p:nvSpPr>
          <p:cNvPr id="675" name="Google Shape;675;p27: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8:notes"/>
          <p:cNvSpPr txBox="1">
            <a:spLocks noGrp="1"/>
          </p:cNvSpPr>
          <p:nvPr>
            <p:ph type="body" idx="1"/>
          </p:nvPr>
        </p:nvSpPr>
        <p:spPr>
          <a:xfrm>
            <a:off x="666909" y="4715909"/>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2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2" name="Google Shape;692;p29:notes"/>
          <p:cNvSpPr txBox="1">
            <a:spLocks noGrp="1"/>
          </p:cNvSpPr>
          <p:nvPr>
            <p:ph type="body" idx="1"/>
          </p:nvPr>
        </p:nvSpPr>
        <p:spPr>
          <a:xfrm>
            <a:off x="666909" y="4715909"/>
            <a:ext cx="533527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Different disciplines, different departments, and different PIs will likely state their own best practices, which can result in conflicting advice. If you are careful and thorough with your design and data collection, you’ll have the freedom to elect for the preprocessing pipeline that makes the most sense for you and your project.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Compare softwares, they have different default: eeglab – fieldtrip – SPM - Brainstorm</a:t>
            </a:r>
            <a:endParaRPr/>
          </a:p>
          <a:p>
            <a:pPr marL="0" lvl="0" indent="0" algn="l" rtl="0">
              <a:spcBef>
                <a:spcPts val="0"/>
              </a:spcBef>
              <a:spcAft>
                <a:spcPts val="0"/>
              </a:spcAft>
              <a:buNone/>
            </a:pPr>
            <a:endParaRPr/>
          </a:p>
        </p:txBody>
      </p:sp>
      <p:sp>
        <p:nvSpPr>
          <p:cNvPr id="693" name="Google Shape;693;p29:notes"/>
          <p:cNvSpPr txBox="1">
            <a:spLocks noGrp="1"/>
          </p:cNvSpPr>
          <p:nvPr>
            <p:ph type="sldNum" idx="12"/>
          </p:nvPr>
        </p:nvSpPr>
        <p:spPr>
          <a:xfrm>
            <a:off x="3777609" y="9430093"/>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46</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df32bc391_0_60: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Based on this, we could possibly hypothesize that more the high-gamma power in hippocampal area increase after encoding the new environment, the faster the participant would learn a new location in the subsequent training set when the environment had become familiar.</a:t>
            </a:r>
            <a:endParaRPr/>
          </a:p>
          <a:p>
            <a:pPr marL="0" lvl="0" indent="0" algn="l" rtl="0">
              <a:spcBef>
                <a:spcPts val="0"/>
              </a:spcBef>
              <a:spcAft>
                <a:spcPts val="0"/>
              </a:spcAft>
              <a:buNone/>
            </a:pPr>
            <a:endParaRPr/>
          </a:p>
        </p:txBody>
      </p:sp>
      <p:sp>
        <p:nvSpPr>
          <p:cNvPr id="129" name="Google Shape;129;g4df32bc391_0_6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de287d9ce_0_24: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We will then choose an experiment paradigm, whether we use block or event-related design, which we have covered in fMRI section of the course. Let’s say we chose a block design and conduct a MEG experiment - the rest will follow, analyses and interpretation of results.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0" name="Google Shape;140;g4de287d9ce_0_2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e56cc0e75_1_39: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That was a very linear, hypothesis-based approach. But when we don’t have a solid foundation of previous research upon which to build our next study, there is a high chance of a false positive, wherein we fail to reject Fisher’s null hypothesis, which indicates there is no experimental effect, or an association of some kind, between two entities. There is discourse about such issues in brain science like the paper highlighted here. </a:t>
            </a:r>
            <a:endParaRPr/>
          </a:p>
        </p:txBody>
      </p:sp>
      <p:sp>
        <p:nvSpPr>
          <p:cNvPr id="151" name="Google Shape;151;g4e56cc0e75_1_3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df32bc391_0_75: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The paper suggests several tips to avoid a false positive: for example, we should keep potential dimensions for results broad so that we can maximize the room for exploration. </a:t>
            </a:r>
            <a:endParaRPr/>
          </a:p>
        </p:txBody>
      </p:sp>
      <p:sp>
        <p:nvSpPr>
          <p:cNvPr id="161" name="Google Shape;161;g4df32bc391_0_7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df32bc391_0_87:notes"/>
          <p:cNvSpPr txBox="1">
            <a:spLocks noGrp="1"/>
          </p:cNvSpPr>
          <p:nvPr>
            <p:ph type="body" idx="1"/>
          </p:nvPr>
        </p:nvSpPr>
        <p:spPr>
          <a:xfrm>
            <a:off x="666909" y="4715909"/>
            <a:ext cx="5335200" cy="4467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We also need to be wary of results when the number of subjects increases so that we ensure to avoid p-hacking. We set our degree of freedom in advance so that we can have practical implementation of our experiment. And most importantly, we need to be aware that our exploratory research produces actual hypotheses - we need to follow them up by formal testing.</a:t>
            </a:r>
            <a:endParaRPr/>
          </a:p>
          <a:p>
            <a:pPr marL="0" lvl="0" indent="0" algn="l" rtl="0">
              <a:lnSpc>
                <a:spcPct val="115000"/>
              </a:lnSpc>
              <a:spcBef>
                <a:spcPts val="0"/>
              </a:spcBef>
              <a:spcAft>
                <a:spcPts val="0"/>
              </a:spcAft>
              <a:buNone/>
            </a:pPr>
            <a:endParaRPr/>
          </a:p>
        </p:txBody>
      </p:sp>
      <p:sp>
        <p:nvSpPr>
          <p:cNvPr id="172" name="Google Shape;172;g4df32bc391_0_8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0.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89" name="Google Shape;89;p13"/>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90" name="Google Shape;90;p13"/>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91" name="Google Shape;91;p13"/>
          <p:cNvSpPr txBox="1"/>
          <p:nvPr/>
        </p:nvSpPr>
        <p:spPr>
          <a:xfrm>
            <a:off x="107550" y="249175"/>
            <a:ext cx="8928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2400" b="1">
                <a:solidFill>
                  <a:srgbClr val="004359"/>
                </a:solidFill>
              </a:rPr>
              <a:t>Methods for Dummies:</a:t>
            </a:r>
            <a:endParaRPr sz="2400" b="1">
              <a:solidFill>
                <a:srgbClr val="004359"/>
              </a:solidFill>
            </a:endParaRPr>
          </a:p>
          <a:p>
            <a:pPr marL="0" marR="0" lvl="0" indent="0" algn="ctr" rtl="0">
              <a:spcBef>
                <a:spcPts val="0"/>
              </a:spcBef>
              <a:spcAft>
                <a:spcPts val="0"/>
              </a:spcAft>
              <a:buSzPts val="1100"/>
              <a:buNone/>
            </a:pPr>
            <a:r>
              <a:rPr lang="en-US" sz="2800" b="1">
                <a:solidFill>
                  <a:srgbClr val="004359"/>
                </a:solidFill>
              </a:rPr>
              <a:t>M/EEG Study Design and Pre-Processing of Data</a:t>
            </a:r>
            <a:endParaRPr sz="2800">
              <a:solidFill>
                <a:schemeClr val="dk1"/>
              </a:solidFill>
            </a:endParaRPr>
          </a:p>
        </p:txBody>
      </p:sp>
      <p:sp>
        <p:nvSpPr>
          <p:cNvPr id="92" name="Google Shape;92;p13"/>
          <p:cNvSpPr txBox="1"/>
          <p:nvPr/>
        </p:nvSpPr>
        <p:spPr>
          <a:xfrm>
            <a:off x="215008" y="1484784"/>
            <a:ext cx="8928900" cy="4555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000">
                <a:solidFill>
                  <a:schemeClr val="dk1"/>
                </a:solidFill>
              </a:rPr>
              <a:t>Marwa Zein &amp; Yuki Shimura</a:t>
            </a:r>
            <a:endParaRPr sz="2000">
              <a:solidFill>
                <a:schemeClr val="dk1"/>
              </a:solidFill>
            </a:endParaRPr>
          </a:p>
          <a:p>
            <a:pPr marL="0" lvl="0" indent="0" algn="l" rtl="0">
              <a:lnSpc>
                <a:spcPct val="115000"/>
              </a:lnSpc>
              <a:spcBef>
                <a:spcPts val="500"/>
              </a:spcBef>
              <a:spcAft>
                <a:spcPts val="0"/>
              </a:spcAft>
              <a:buClr>
                <a:schemeClr val="dk1"/>
              </a:buClr>
              <a:buSzPts val="1100"/>
              <a:buFont typeface="Arial"/>
              <a:buNone/>
            </a:pPr>
            <a:r>
              <a:rPr lang="en-US" sz="2000">
                <a:solidFill>
                  <a:schemeClr val="dk1"/>
                </a:solidFill>
              </a:rPr>
              <a:t>With expert Dr. Thomas Parr</a:t>
            </a:r>
            <a:endParaRPr sz="2000">
              <a:solidFill>
                <a:schemeClr val="dk1"/>
              </a:solidFill>
            </a:endParaRPr>
          </a:p>
          <a:p>
            <a:pPr marL="0" marR="0" lvl="0" indent="0" algn="l" rtl="0">
              <a:spcBef>
                <a:spcPts val="0"/>
              </a:spcBef>
              <a:spcAft>
                <a:spcPts val="0"/>
              </a:spcAft>
              <a:buNone/>
            </a:pPr>
            <a:endParaRPr sz="1100">
              <a:solidFill>
                <a:schemeClr val="dk1"/>
              </a:solidFill>
            </a:endParaRPr>
          </a:p>
        </p:txBody>
      </p:sp>
      <p:pic>
        <p:nvPicPr>
          <p:cNvPr id="93" name="Google Shape;93;p13" descr="Image result for meg brain"/>
          <p:cNvPicPr preferRelativeResize="0"/>
          <p:nvPr/>
        </p:nvPicPr>
        <p:blipFill>
          <a:blip r:embed="rId3">
            <a:alphaModFix/>
          </a:blip>
          <a:stretch>
            <a:fillRect/>
          </a:stretch>
        </p:blipFill>
        <p:spPr>
          <a:xfrm>
            <a:off x="107550" y="2890550"/>
            <a:ext cx="4693025" cy="3130424"/>
          </a:xfrm>
          <a:prstGeom prst="rect">
            <a:avLst/>
          </a:prstGeom>
          <a:noFill/>
          <a:ln>
            <a:noFill/>
          </a:ln>
        </p:spPr>
      </p:pic>
      <p:pic>
        <p:nvPicPr>
          <p:cNvPr id="94" name="Google Shape;94;p13"/>
          <p:cNvPicPr preferRelativeResize="0"/>
          <p:nvPr/>
        </p:nvPicPr>
        <p:blipFill>
          <a:blip r:embed="rId4">
            <a:alphaModFix/>
          </a:blip>
          <a:stretch>
            <a:fillRect/>
          </a:stretch>
        </p:blipFill>
        <p:spPr>
          <a:xfrm>
            <a:off x="4943850" y="2922150"/>
            <a:ext cx="4089624" cy="306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6" name="Google Shape;186;p22"/>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87" name="Google Shape;187;p22"/>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88" name="Google Shape;188;p22"/>
          <p:cNvSpPr txBox="1"/>
          <p:nvPr/>
        </p:nvSpPr>
        <p:spPr>
          <a:xfrm>
            <a:off x="942592" y="318681"/>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Exploratory Research</a:t>
            </a:r>
            <a:endParaRPr sz="2800">
              <a:solidFill>
                <a:schemeClr val="dk1"/>
              </a:solidFill>
              <a:latin typeface="Arial"/>
              <a:ea typeface="Arial"/>
              <a:cs typeface="Arial"/>
              <a:sym typeface="Arial"/>
            </a:endParaRPr>
          </a:p>
        </p:txBody>
      </p:sp>
      <p:sp>
        <p:nvSpPr>
          <p:cNvPr id="189" name="Google Shape;189;p22"/>
          <p:cNvSpPr txBox="1"/>
          <p:nvPr/>
        </p:nvSpPr>
        <p:spPr>
          <a:xfrm>
            <a:off x="378150" y="1957663"/>
            <a:ext cx="8387700" cy="328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Keep potential dimensions for results broad</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Run a large battery of tasks, record using multiple modalities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Be wary of spurious results</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The nature of the research results in large numbers of tests and the risk of a false positive is high</a:t>
            </a:r>
            <a:endParaRPr sz="1800" b="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Set your “researcher’s degrees of freedom” prior to testing</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Predesignate sample sizes, criteria for trial rejections, independent variables to test prior to conducting experiments</a:t>
            </a:r>
            <a:endParaRPr sz="1800">
              <a:solidFill>
                <a:srgbClr val="1155CC"/>
              </a:solidFill>
            </a:endParaRPr>
          </a:p>
        </p:txBody>
      </p:sp>
      <p:sp>
        <p:nvSpPr>
          <p:cNvPr id="190" name="Google Shape;190;p22"/>
          <p:cNvSpPr txBox="1"/>
          <p:nvPr/>
        </p:nvSpPr>
        <p:spPr>
          <a:xfrm>
            <a:off x="4155050" y="6249275"/>
            <a:ext cx="7327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91" name="Google Shape;191;p22"/>
          <p:cNvPicPr preferRelativeResize="0"/>
          <p:nvPr/>
        </p:nvPicPr>
        <p:blipFill>
          <a:blip r:embed="rId3">
            <a:alphaModFix/>
          </a:blip>
          <a:stretch>
            <a:fillRect/>
          </a:stretch>
        </p:blipFill>
        <p:spPr>
          <a:xfrm>
            <a:off x="4579125" y="5603850"/>
            <a:ext cx="4107685" cy="85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97" name="Google Shape;197;p23"/>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98" name="Google Shape;198;p23"/>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99" name="Google Shape;199;p23"/>
          <p:cNvSpPr txBox="1"/>
          <p:nvPr/>
        </p:nvSpPr>
        <p:spPr>
          <a:xfrm>
            <a:off x="942592" y="318681"/>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Exploratory Research</a:t>
            </a:r>
            <a:endParaRPr sz="2800">
              <a:solidFill>
                <a:schemeClr val="dk1"/>
              </a:solidFill>
              <a:latin typeface="Arial"/>
              <a:ea typeface="Arial"/>
              <a:cs typeface="Arial"/>
              <a:sym typeface="Arial"/>
            </a:endParaRPr>
          </a:p>
        </p:txBody>
      </p:sp>
      <p:sp>
        <p:nvSpPr>
          <p:cNvPr id="200" name="Google Shape;200;p23"/>
          <p:cNvSpPr txBox="1"/>
          <p:nvPr/>
        </p:nvSpPr>
        <p:spPr>
          <a:xfrm>
            <a:off x="378150" y="1957663"/>
            <a:ext cx="8387700" cy="328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Keep potential dimensions for results broad</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Run a large battery of tasks, record using multiple modalities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Be wary of spurious results</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The nature of the research results in large numbers of tests and the risk of a false positive is high</a:t>
            </a:r>
            <a:endParaRPr sz="1800" b="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Set your “researcher’s degrees of freedom” prior to testing</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Predesignate sample sizes, criteria for trial rejections, independent variables to test prior to conducting experiments</a:t>
            </a:r>
            <a:endParaRPr sz="1800" b="1">
              <a:solidFill>
                <a:schemeClr val="dk1"/>
              </a:solidFill>
            </a:endParaRPr>
          </a:p>
          <a:p>
            <a:pPr marL="457200" lvl="0" indent="-342900" algn="l" rtl="0">
              <a:lnSpc>
                <a:spcPct val="115000"/>
              </a:lnSpc>
              <a:spcBef>
                <a:spcPts val="0"/>
              </a:spcBef>
              <a:spcAft>
                <a:spcPts val="0"/>
              </a:spcAft>
              <a:buClr>
                <a:srgbClr val="1155CC"/>
              </a:buClr>
              <a:buSzPts val="1800"/>
              <a:buChar char="●"/>
            </a:pPr>
            <a:r>
              <a:rPr lang="en-US" sz="1800" b="1">
                <a:solidFill>
                  <a:srgbClr val="1155CC"/>
                </a:solidFill>
              </a:rPr>
              <a:t>Exploratory research produces hypotheses</a:t>
            </a:r>
            <a:endParaRPr sz="1800" b="1">
              <a:solidFill>
                <a:srgbClr val="1155CC"/>
              </a:solidFill>
            </a:endParaRPr>
          </a:p>
          <a:p>
            <a:pPr marL="914400" lvl="0" indent="-342900" algn="l" rtl="0">
              <a:lnSpc>
                <a:spcPct val="115000"/>
              </a:lnSpc>
              <a:spcBef>
                <a:spcPts val="0"/>
              </a:spcBef>
              <a:spcAft>
                <a:spcPts val="0"/>
              </a:spcAft>
              <a:buClr>
                <a:srgbClr val="1155CC"/>
              </a:buClr>
              <a:buSzPts val="1800"/>
              <a:buChar char="-"/>
            </a:pPr>
            <a:r>
              <a:rPr lang="en-US" sz="1800">
                <a:solidFill>
                  <a:srgbClr val="1155CC"/>
                </a:solidFill>
              </a:rPr>
              <a:t>Follow them up by more rigorous, formal testing</a:t>
            </a:r>
            <a:endParaRPr sz="1800">
              <a:solidFill>
                <a:srgbClr val="1155CC"/>
              </a:solidFill>
            </a:endParaRPr>
          </a:p>
          <a:p>
            <a:pPr marL="0" lvl="0" indent="0" algn="l" rtl="0">
              <a:lnSpc>
                <a:spcPct val="115000"/>
              </a:lnSpc>
              <a:spcBef>
                <a:spcPts val="0"/>
              </a:spcBef>
              <a:spcAft>
                <a:spcPts val="0"/>
              </a:spcAft>
              <a:buNone/>
            </a:pPr>
            <a:endParaRPr sz="1800">
              <a:solidFill>
                <a:srgbClr val="1155CC"/>
              </a:solidFill>
            </a:endParaRPr>
          </a:p>
        </p:txBody>
      </p:sp>
      <p:sp>
        <p:nvSpPr>
          <p:cNvPr id="201" name="Google Shape;201;p23"/>
          <p:cNvSpPr txBox="1"/>
          <p:nvPr/>
        </p:nvSpPr>
        <p:spPr>
          <a:xfrm>
            <a:off x="4155050" y="6249275"/>
            <a:ext cx="7327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02" name="Google Shape;202;p23"/>
          <p:cNvPicPr preferRelativeResize="0"/>
          <p:nvPr/>
        </p:nvPicPr>
        <p:blipFill>
          <a:blip r:embed="rId3">
            <a:alphaModFix/>
          </a:blip>
          <a:stretch>
            <a:fillRect/>
          </a:stretch>
        </p:blipFill>
        <p:spPr>
          <a:xfrm>
            <a:off x="4579125" y="5603850"/>
            <a:ext cx="4107685" cy="85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08" name="Google Shape;208;p24"/>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209" name="Google Shape;209;p24"/>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10" name="Google Shape;210;p24"/>
          <p:cNvSpPr txBox="1"/>
          <p:nvPr/>
        </p:nvSpPr>
        <p:spPr>
          <a:xfrm>
            <a:off x="935542" y="332656"/>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Tips for Statistical Analysis</a:t>
            </a:r>
            <a:endParaRPr sz="2800">
              <a:solidFill>
                <a:schemeClr val="dk1"/>
              </a:solidFill>
              <a:latin typeface="Arial"/>
              <a:ea typeface="Arial"/>
              <a:cs typeface="Arial"/>
              <a:sym typeface="Arial"/>
            </a:endParaRPr>
          </a:p>
        </p:txBody>
      </p:sp>
      <p:sp>
        <p:nvSpPr>
          <p:cNvPr id="211" name="Google Shape;211;p24"/>
          <p:cNvSpPr txBox="1">
            <a:spLocks noGrp="1"/>
          </p:cNvSpPr>
          <p:nvPr>
            <p:ph type="body" idx="1"/>
          </p:nvPr>
        </p:nvSpPr>
        <p:spPr>
          <a:xfrm>
            <a:off x="464250" y="1585588"/>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600">
              <a:latin typeface="Arial"/>
              <a:ea typeface="Arial"/>
              <a:cs typeface="Arial"/>
              <a:sym typeface="Arial"/>
            </a:endParaRPr>
          </a:p>
          <a:p>
            <a:pPr marL="457200" lvl="0" indent="-330200" algn="l" rtl="0">
              <a:lnSpc>
                <a:spcPct val="115000"/>
              </a:lnSpc>
              <a:spcBef>
                <a:spcPts val="0"/>
              </a:spcBef>
              <a:spcAft>
                <a:spcPts val="0"/>
              </a:spcAft>
              <a:buClr>
                <a:srgbClr val="0000FF"/>
              </a:buClr>
              <a:buSzPts val="1600"/>
              <a:buChar char="●"/>
            </a:pPr>
            <a:r>
              <a:rPr lang="en-US" sz="1600" b="1">
                <a:solidFill>
                  <a:srgbClr val="0000FF"/>
                </a:solidFill>
                <a:latin typeface="Arial"/>
                <a:ea typeface="Arial"/>
                <a:cs typeface="Arial"/>
                <a:sym typeface="Arial"/>
              </a:rPr>
              <a:t>Bayesian statistics</a:t>
            </a:r>
            <a:endParaRPr sz="1600" b="1">
              <a:solidFill>
                <a:srgbClr val="0000FF"/>
              </a:solidFill>
              <a:latin typeface="Arial"/>
              <a:ea typeface="Arial"/>
              <a:cs typeface="Arial"/>
              <a:sym typeface="Arial"/>
            </a:endParaRPr>
          </a:p>
          <a:p>
            <a:pPr marL="914400" lvl="0" indent="-330200" algn="l" rtl="0">
              <a:lnSpc>
                <a:spcPct val="115000"/>
              </a:lnSpc>
              <a:spcBef>
                <a:spcPts val="0"/>
              </a:spcBef>
              <a:spcAft>
                <a:spcPts val="0"/>
              </a:spcAft>
              <a:buClr>
                <a:srgbClr val="0000FF"/>
              </a:buClr>
              <a:buSzPts val="1600"/>
              <a:buChar char="-"/>
            </a:pPr>
            <a:r>
              <a:rPr lang="en-US" sz="1600">
                <a:latin typeface="Arial"/>
                <a:ea typeface="Arial"/>
                <a:cs typeface="Arial"/>
                <a:sym typeface="Arial"/>
              </a:rPr>
              <a:t>Can provide a probability of an effect being of a certain size, but require a prior probability distribution.</a:t>
            </a:r>
            <a:endParaRPr sz="1600">
              <a:latin typeface="Arial"/>
              <a:ea typeface="Arial"/>
              <a:cs typeface="Arial"/>
              <a:sym typeface="Arial"/>
            </a:endParaRPr>
          </a:p>
          <a:p>
            <a:pPr marL="91440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endParaRPr/>
          </a:p>
        </p:txBody>
      </p:sp>
      <p:pic>
        <p:nvPicPr>
          <p:cNvPr id="212" name="Google Shape;212;p24"/>
          <p:cNvPicPr preferRelativeResize="0"/>
          <p:nvPr/>
        </p:nvPicPr>
        <p:blipFill>
          <a:blip r:embed="rId3">
            <a:alphaModFix/>
          </a:blip>
          <a:stretch>
            <a:fillRect/>
          </a:stretch>
        </p:blipFill>
        <p:spPr>
          <a:xfrm>
            <a:off x="2992088" y="2700363"/>
            <a:ext cx="5057775" cy="1095375"/>
          </a:xfrm>
          <a:prstGeom prst="rect">
            <a:avLst/>
          </a:prstGeom>
          <a:noFill/>
          <a:ln>
            <a:noFill/>
          </a:ln>
        </p:spPr>
      </p:pic>
      <p:pic>
        <p:nvPicPr>
          <p:cNvPr id="213" name="Google Shape;213;p24"/>
          <p:cNvPicPr preferRelativeResize="0"/>
          <p:nvPr/>
        </p:nvPicPr>
        <p:blipFill>
          <a:blip r:embed="rId4">
            <a:alphaModFix/>
          </a:blip>
          <a:stretch>
            <a:fillRect/>
          </a:stretch>
        </p:blipFill>
        <p:spPr>
          <a:xfrm>
            <a:off x="6141171" y="3175646"/>
            <a:ext cx="1601400" cy="62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19" name="Google Shape;219;p25"/>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220" name="Google Shape;220;p25"/>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21" name="Google Shape;221;p25"/>
          <p:cNvSpPr txBox="1"/>
          <p:nvPr/>
        </p:nvSpPr>
        <p:spPr>
          <a:xfrm>
            <a:off x="935542" y="332656"/>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Tips for Statistical Analysis</a:t>
            </a:r>
            <a:endParaRPr sz="2800">
              <a:solidFill>
                <a:schemeClr val="dk1"/>
              </a:solidFill>
              <a:latin typeface="Arial"/>
              <a:ea typeface="Arial"/>
              <a:cs typeface="Arial"/>
              <a:sym typeface="Arial"/>
            </a:endParaRPr>
          </a:p>
        </p:txBody>
      </p:sp>
      <p:sp>
        <p:nvSpPr>
          <p:cNvPr id="222" name="Google Shape;222;p25"/>
          <p:cNvSpPr txBox="1">
            <a:spLocks noGrp="1"/>
          </p:cNvSpPr>
          <p:nvPr>
            <p:ph type="body" idx="1"/>
          </p:nvPr>
        </p:nvSpPr>
        <p:spPr>
          <a:xfrm>
            <a:off x="464250" y="1585588"/>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600">
              <a:latin typeface="Arial"/>
              <a:ea typeface="Arial"/>
              <a:cs typeface="Arial"/>
              <a:sym typeface="Arial"/>
            </a:endParaRPr>
          </a:p>
          <a:p>
            <a:pPr marL="457200" lvl="0" indent="-330200" algn="l" rtl="0">
              <a:lnSpc>
                <a:spcPct val="115000"/>
              </a:lnSpc>
              <a:spcBef>
                <a:spcPts val="0"/>
              </a:spcBef>
              <a:spcAft>
                <a:spcPts val="0"/>
              </a:spcAft>
              <a:buClr>
                <a:srgbClr val="0000FF"/>
              </a:buClr>
              <a:buSzPts val="1600"/>
              <a:buChar char="●"/>
            </a:pPr>
            <a:r>
              <a:rPr lang="en-US" sz="1600" b="1">
                <a:solidFill>
                  <a:srgbClr val="0000FF"/>
                </a:solidFill>
                <a:latin typeface="Arial"/>
                <a:ea typeface="Arial"/>
                <a:cs typeface="Arial"/>
                <a:sym typeface="Arial"/>
              </a:rPr>
              <a:t>Bayesian statistics</a:t>
            </a:r>
            <a:endParaRPr sz="1600" b="1">
              <a:solidFill>
                <a:srgbClr val="0000FF"/>
              </a:solidFill>
              <a:latin typeface="Arial"/>
              <a:ea typeface="Arial"/>
              <a:cs typeface="Arial"/>
              <a:sym typeface="Arial"/>
            </a:endParaRPr>
          </a:p>
          <a:p>
            <a:pPr marL="914400" lvl="0" indent="-330200" algn="l" rtl="0">
              <a:lnSpc>
                <a:spcPct val="115000"/>
              </a:lnSpc>
              <a:spcBef>
                <a:spcPts val="0"/>
              </a:spcBef>
              <a:spcAft>
                <a:spcPts val="0"/>
              </a:spcAft>
              <a:buClr>
                <a:srgbClr val="0000FF"/>
              </a:buClr>
              <a:buSzPts val="1600"/>
              <a:buChar char="-"/>
            </a:pPr>
            <a:r>
              <a:rPr lang="en-US" sz="1600">
                <a:latin typeface="Arial"/>
                <a:ea typeface="Arial"/>
                <a:cs typeface="Arial"/>
                <a:sym typeface="Arial"/>
              </a:rPr>
              <a:t>Can provide a probability of an effect being of a certain size, but require a prior probability distribution.</a:t>
            </a:r>
            <a:endParaRPr sz="1600">
              <a:latin typeface="Arial"/>
              <a:ea typeface="Arial"/>
              <a:cs typeface="Arial"/>
              <a:sym typeface="Arial"/>
            </a:endParaRPr>
          </a:p>
          <a:p>
            <a:pPr marL="91440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457200" lvl="0" indent="-330200" algn="l" rtl="0">
              <a:lnSpc>
                <a:spcPct val="115000"/>
              </a:lnSpc>
              <a:spcBef>
                <a:spcPts val="0"/>
              </a:spcBef>
              <a:spcAft>
                <a:spcPts val="0"/>
              </a:spcAft>
              <a:buClr>
                <a:srgbClr val="0000FF"/>
              </a:buClr>
              <a:buSzPts val="1600"/>
              <a:buChar char="●"/>
            </a:pPr>
            <a:r>
              <a:rPr lang="en-US" sz="1600" b="1">
                <a:solidFill>
                  <a:srgbClr val="0000FF"/>
                </a:solidFill>
                <a:latin typeface="Arial"/>
                <a:ea typeface="Arial"/>
                <a:cs typeface="Arial"/>
                <a:sym typeface="Arial"/>
              </a:rPr>
              <a:t>Sequential analysis</a:t>
            </a:r>
            <a:endParaRPr sz="1600" b="1">
              <a:solidFill>
                <a:srgbClr val="0000FF"/>
              </a:solidFill>
              <a:latin typeface="Arial"/>
              <a:ea typeface="Arial"/>
              <a:cs typeface="Arial"/>
              <a:sym typeface="Arial"/>
            </a:endParaRPr>
          </a:p>
          <a:p>
            <a:pPr marL="0" lvl="0" indent="0" algn="l" rtl="0">
              <a:lnSpc>
                <a:spcPct val="115000"/>
              </a:lnSpc>
              <a:spcBef>
                <a:spcPts val="0"/>
              </a:spcBef>
              <a:spcAft>
                <a:spcPts val="0"/>
              </a:spcAft>
              <a:buNone/>
            </a:pPr>
            <a:endParaRPr sz="1600" b="1">
              <a:solidFill>
                <a:srgbClr val="0000FF"/>
              </a:solidFill>
              <a:latin typeface="Arial"/>
              <a:ea typeface="Arial"/>
              <a:cs typeface="Arial"/>
              <a:sym typeface="Arial"/>
            </a:endParaRPr>
          </a:p>
          <a:p>
            <a:pPr marL="914400" lvl="0" indent="-330200" algn="l" rtl="0">
              <a:lnSpc>
                <a:spcPct val="115000"/>
              </a:lnSpc>
              <a:spcBef>
                <a:spcPts val="0"/>
              </a:spcBef>
              <a:spcAft>
                <a:spcPts val="0"/>
              </a:spcAft>
              <a:buClr>
                <a:srgbClr val="0000FF"/>
              </a:buClr>
              <a:buSzPts val="1600"/>
              <a:buChar char="-"/>
            </a:pPr>
            <a:r>
              <a:rPr lang="en-US" sz="1600">
                <a:latin typeface="Arial"/>
                <a:ea typeface="Arial"/>
                <a:cs typeface="Arial"/>
                <a:sym typeface="Arial"/>
              </a:rPr>
              <a:t>Statistical analysis where the sample size is not fixed in advance. </a:t>
            </a:r>
            <a:endParaRPr sz="1600">
              <a:latin typeface="Arial"/>
              <a:ea typeface="Arial"/>
              <a:cs typeface="Arial"/>
              <a:sym typeface="Arial"/>
            </a:endParaRPr>
          </a:p>
          <a:p>
            <a:pPr marL="914400" lvl="0" indent="-330200" algn="l" rtl="0">
              <a:lnSpc>
                <a:spcPct val="115000"/>
              </a:lnSpc>
              <a:spcBef>
                <a:spcPts val="0"/>
              </a:spcBef>
              <a:spcAft>
                <a:spcPts val="0"/>
              </a:spcAft>
              <a:buClr>
                <a:srgbClr val="0000FF"/>
              </a:buClr>
              <a:buSzPts val="1600"/>
              <a:buChar char="-"/>
            </a:pPr>
            <a:r>
              <a:rPr lang="en-US" sz="1600">
                <a:latin typeface="Arial"/>
                <a:ea typeface="Arial"/>
                <a:cs typeface="Arial"/>
                <a:sym typeface="Arial"/>
              </a:rPr>
              <a:t>Instead data are evaluated as they are collected, and further sampling is stopped in accordance with a pre-defined stopping rule as soon as significant results are observed.</a:t>
            </a:r>
            <a:endParaRPr sz="1600">
              <a:latin typeface="Arial"/>
              <a:ea typeface="Arial"/>
              <a:cs typeface="Arial"/>
              <a:sym typeface="Arial"/>
            </a:endParaRPr>
          </a:p>
          <a:p>
            <a:pPr marL="457200" lvl="0" indent="0" algn="l" rtl="0">
              <a:lnSpc>
                <a:spcPct val="115000"/>
              </a:lnSpc>
              <a:spcBef>
                <a:spcPts val="0"/>
              </a:spcBef>
              <a:spcAft>
                <a:spcPts val="0"/>
              </a:spcAft>
              <a:buNone/>
            </a:pPr>
            <a:endParaRPr sz="1600" b="1">
              <a:solidFill>
                <a:srgbClr val="0000FF"/>
              </a:solidFill>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spcBef>
                <a:spcPts val="360"/>
              </a:spcBef>
              <a:spcAft>
                <a:spcPts val="0"/>
              </a:spcAft>
              <a:buNone/>
            </a:pPr>
            <a:endParaRPr/>
          </a:p>
        </p:txBody>
      </p:sp>
      <p:pic>
        <p:nvPicPr>
          <p:cNvPr id="223" name="Google Shape;223;p25"/>
          <p:cNvPicPr preferRelativeResize="0"/>
          <p:nvPr/>
        </p:nvPicPr>
        <p:blipFill>
          <a:blip r:embed="rId3">
            <a:alphaModFix/>
          </a:blip>
          <a:stretch>
            <a:fillRect/>
          </a:stretch>
        </p:blipFill>
        <p:spPr>
          <a:xfrm>
            <a:off x="4182650" y="5419350"/>
            <a:ext cx="4396150" cy="872850"/>
          </a:xfrm>
          <a:prstGeom prst="rect">
            <a:avLst/>
          </a:prstGeom>
          <a:noFill/>
          <a:ln>
            <a:noFill/>
          </a:ln>
        </p:spPr>
      </p:pic>
      <p:pic>
        <p:nvPicPr>
          <p:cNvPr id="224" name="Google Shape;224;p25"/>
          <p:cNvPicPr preferRelativeResize="0"/>
          <p:nvPr/>
        </p:nvPicPr>
        <p:blipFill>
          <a:blip r:embed="rId4">
            <a:alphaModFix/>
          </a:blip>
          <a:stretch>
            <a:fillRect/>
          </a:stretch>
        </p:blipFill>
        <p:spPr>
          <a:xfrm>
            <a:off x="2992088" y="2631013"/>
            <a:ext cx="5057775" cy="1095375"/>
          </a:xfrm>
          <a:prstGeom prst="rect">
            <a:avLst/>
          </a:prstGeom>
          <a:noFill/>
          <a:ln>
            <a:noFill/>
          </a:ln>
        </p:spPr>
      </p:pic>
      <p:pic>
        <p:nvPicPr>
          <p:cNvPr id="225" name="Google Shape;225;p25"/>
          <p:cNvPicPr preferRelativeResize="0"/>
          <p:nvPr/>
        </p:nvPicPr>
        <p:blipFill>
          <a:blip r:embed="rId5">
            <a:alphaModFix/>
          </a:blip>
          <a:stretch>
            <a:fillRect/>
          </a:stretch>
        </p:blipFill>
        <p:spPr>
          <a:xfrm>
            <a:off x="6141171" y="3175646"/>
            <a:ext cx="1601400" cy="62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31" name="Google Shape;231;p26" descr="Afficher l'image d'origine"/>
          <p:cNvPicPr preferRelativeResize="0"/>
          <p:nvPr/>
        </p:nvPicPr>
        <p:blipFill rotWithShape="1">
          <a:blip r:embed="rId3">
            <a:alphaModFix/>
          </a:blip>
          <a:srcRect/>
          <a:stretch/>
        </p:blipFill>
        <p:spPr>
          <a:xfrm>
            <a:off x="811799" y="1571612"/>
            <a:ext cx="7117787" cy="5207848"/>
          </a:xfrm>
          <a:prstGeom prst="rect">
            <a:avLst/>
          </a:prstGeom>
          <a:noFill/>
          <a:ln>
            <a:noFill/>
          </a:ln>
        </p:spPr>
      </p:pic>
      <p:sp>
        <p:nvSpPr>
          <p:cNvPr id="232" name="Google Shape;232;p26"/>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233" name="Google Shape;233;p26"/>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34" name="Google Shape;234;p26"/>
          <p:cNvSpPr txBox="1"/>
          <p:nvPr/>
        </p:nvSpPr>
        <p:spPr>
          <a:xfrm>
            <a:off x="1331640" y="188893"/>
            <a:ext cx="7416824"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Temporal and spatial resolution of neuroimaging techniques</a:t>
            </a:r>
            <a:endParaRPr sz="2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40" name="Google Shape;240;p27" descr="Afficher l'image d'origine"/>
          <p:cNvPicPr preferRelativeResize="0"/>
          <p:nvPr/>
        </p:nvPicPr>
        <p:blipFill rotWithShape="1">
          <a:blip r:embed="rId3">
            <a:alphaModFix/>
          </a:blip>
          <a:srcRect/>
          <a:stretch/>
        </p:blipFill>
        <p:spPr>
          <a:xfrm>
            <a:off x="811799" y="1571612"/>
            <a:ext cx="7117786" cy="5207848"/>
          </a:xfrm>
          <a:prstGeom prst="rect">
            <a:avLst/>
          </a:prstGeom>
          <a:noFill/>
          <a:ln>
            <a:noFill/>
          </a:ln>
        </p:spPr>
      </p:pic>
      <p:sp>
        <p:nvSpPr>
          <p:cNvPr id="241" name="Google Shape;241;p27"/>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242" name="Google Shape;242;p27"/>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43" name="Google Shape;243;p27"/>
          <p:cNvSpPr txBox="1"/>
          <p:nvPr/>
        </p:nvSpPr>
        <p:spPr>
          <a:xfrm>
            <a:off x="1331640" y="188893"/>
            <a:ext cx="74169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Temporal and spatial resolution of neuroimaging techniques</a:t>
            </a:r>
            <a:endParaRPr sz="2800">
              <a:solidFill>
                <a:schemeClr val="dk1"/>
              </a:solidFill>
              <a:latin typeface="Arial"/>
              <a:ea typeface="Arial"/>
              <a:cs typeface="Arial"/>
              <a:sym typeface="Arial"/>
            </a:endParaRPr>
          </a:p>
        </p:txBody>
      </p:sp>
      <p:sp>
        <p:nvSpPr>
          <p:cNvPr id="244" name="Google Shape;244;p27"/>
          <p:cNvSpPr/>
          <p:nvPr/>
        </p:nvSpPr>
        <p:spPr>
          <a:xfrm>
            <a:off x="2011300" y="1733450"/>
            <a:ext cx="1494600" cy="3651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3259175" y="6428317"/>
            <a:ext cx="2835300" cy="365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0000"/>
                </a:solidFill>
              </a:rPr>
              <a:t>Temporal Resolution</a:t>
            </a:r>
            <a:endParaRPr sz="1800" b="1">
              <a:solidFill>
                <a:srgbClr val="FF0000"/>
              </a:solidFill>
            </a:endParaRPr>
          </a:p>
        </p:txBody>
      </p:sp>
      <p:sp>
        <p:nvSpPr>
          <p:cNvPr id="246" name="Google Shape;246;p27"/>
          <p:cNvSpPr/>
          <p:nvPr/>
        </p:nvSpPr>
        <p:spPr>
          <a:xfrm rot="-5400000">
            <a:off x="-499300" y="3745317"/>
            <a:ext cx="2835300" cy="365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FF0000"/>
                </a:solidFill>
              </a:rPr>
              <a:t>Spatial Resolution</a:t>
            </a:r>
            <a:endParaRPr sz="1800"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8"/>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252" name="Google Shape;252;p28"/>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53" name="Google Shape;253;p28"/>
          <p:cNvSpPr txBox="1"/>
          <p:nvPr/>
        </p:nvSpPr>
        <p:spPr>
          <a:xfrm>
            <a:off x="863550" y="364674"/>
            <a:ext cx="7416900" cy="76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rPr>
              <a:t>Choice of Methods: MEG vs. EEG</a:t>
            </a:r>
            <a:endParaRPr sz="2800">
              <a:solidFill>
                <a:schemeClr val="dk1"/>
              </a:solidFill>
              <a:latin typeface="Arial"/>
              <a:ea typeface="Arial"/>
              <a:cs typeface="Arial"/>
              <a:sym typeface="Arial"/>
            </a:endParaRPr>
          </a:p>
        </p:txBody>
      </p:sp>
      <p:pic>
        <p:nvPicPr>
          <p:cNvPr id="254" name="Google Shape;254;p28"/>
          <p:cNvPicPr preferRelativeResize="0"/>
          <p:nvPr/>
        </p:nvPicPr>
        <p:blipFill>
          <a:blip r:embed="rId3">
            <a:alphaModFix/>
          </a:blip>
          <a:stretch>
            <a:fillRect/>
          </a:stretch>
        </p:blipFill>
        <p:spPr>
          <a:xfrm>
            <a:off x="691062" y="1788474"/>
            <a:ext cx="7761874" cy="444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260" name="Google Shape;260;p29"/>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61" name="Google Shape;261;p29"/>
          <p:cNvSpPr txBox="1"/>
          <p:nvPr/>
        </p:nvSpPr>
        <p:spPr>
          <a:xfrm>
            <a:off x="870600" y="392599"/>
            <a:ext cx="7416900" cy="76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rPr>
              <a:t>Recommendations and Caveats</a:t>
            </a:r>
            <a:endParaRPr sz="2800">
              <a:solidFill>
                <a:schemeClr val="dk1"/>
              </a:solidFill>
              <a:latin typeface="Arial"/>
              <a:ea typeface="Arial"/>
              <a:cs typeface="Arial"/>
              <a:sym typeface="Arial"/>
            </a:endParaRPr>
          </a:p>
        </p:txBody>
      </p:sp>
      <p:sp>
        <p:nvSpPr>
          <p:cNvPr id="262" name="Google Shape;262;p29"/>
          <p:cNvSpPr txBox="1"/>
          <p:nvPr/>
        </p:nvSpPr>
        <p:spPr>
          <a:xfrm>
            <a:off x="283650" y="2153600"/>
            <a:ext cx="8590800" cy="30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Minimum number of trials</a:t>
            </a:r>
            <a:endParaRPr sz="1600" b="1">
              <a:solidFill>
                <a:schemeClr val="dk1"/>
              </a:solidFill>
            </a:endParaRPr>
          </a:p>
          <a:p>
            <a:pPr marL="914400" lvl="0" indent="-330200" algn="l" rtl="0">
              <a:lnSpc>
                <a:spcPct val="115000"/>
              </a:lnSpc>
              <a:spcBef>
                <a:spcPts val="0"/>
              </a:spcBef>
              <a:spcAft>
                <a:spcPts val="0"/>
              </a:spcAft>
              <a:buClr>
                <a:schemeClr val="dk1"/>
              </a:buClr>
              <a:buSzPts val="1600"/>
              <a:buChar char="-"/>
            </a:pPr>
            <a:r>
              <a:rPr lang="en-US" sz="1600">
                <a:solidFill>
                  <a:schemeClr val="dk1"/>
                </a:solidFill>
              </a:rPr>
              <a:t>A trade-off between:</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A </a:t>
            </a:r>
            <a:r>
              <a:rPr lang="en-US" sz="1600" i="1">
                <a:solidFill>
                  <a:schemeClr val="dk1"/>
                </a:solidFill>
              </a:rPr>
              <a:t>minimum</a:t>
            </a:r>
            <a:r>
              <a:rPr lang="en-US" sz="1600">
                <a:solidFill>
                  <a:schemeClr val="dk1"/>
                </a:solidFill>
              </a:rPr>
              <a:t> that depends on the physiology of the brain regions involved and;</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A </a:t>
            </a:r>
            <a:r>
              <a:rPr lang="en-US" sz="1600" i="1">
                <a:solidFill>
                  <a:schemeClr val="dk1"/>
                </a:solidFill>
              </a:rPr>
              <a:t>maximum</a:t>
            </a:r>
            <a:r>
              <a:rPr lang="en-US" sz="1600">
                <a:solidFill>
                  <a:schemeClr val="dk1"/>
                </a:solidFill>
              </a:rPr>
              <a:t> that depends on how long participants can perform the task at the required performance level, maintaining a stable head position and avoiding eye blinks, etc.</a:t>
            </a:r>
            <a:endParaRPr sz="1600">
              <a:solidFill>
                <a:schemeClr val="dk1"/>
              </a:solidFill>
            </a:endParaRPr>
          </a:p>
        </p:txBody>
      </p:sp>
      <p:pic>
        <p:nvPicPr>
          <p:cNvPr id="263" name="Google Shape;263;p29"/>
          <p:cNvPicPr preferRelativeResize="0"/>
          <p:nvPr/>
        </p:nvPicPr>
        <p:blipFill>
          <a:blip r:embed="rId3">
            <a:alphaModFix/>
          </a:blip>
          <a:stretch>
            <a:fillRect/>
          </a:stretch>
        </p:blipFill>
        <p:spPr>
          <a:xfrm>
            <a:off x="283650" y="1439725"/>
            <a:ext cx="4763989" cy="615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269" name="Google Shape;269;p30"/>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70" name="Google Shape;270;p30"/>
          <p:cNvSpPr txBox="1"/>
          <p:nvPr/>
        </p:nvSpPr>
        <p:spPr>
          <a:xfrm>
            <a:off x="870600" y="392599"/>
            <a:ext cx="7416900" cy="76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rPr>
              <a:t>Recommendations and Caveats</a:t>
            </a:r>
            <a:endParaRPr sz="2800">
              <a:solidFill>
                <a:schemeClr val="dk1"/>
              </a:solidFill>
              <a:latin typeface="Arial"/>
              <a:ea typeface="Arial"/>
              <a:cs typeface="Arial"/>
              <a:sym typeface="Arial"/>
            </a:endParaRPr>
          </a:p>
        </p:txBody>
      </p:sp>
      <p:sp>
        <p:nvSpPr>
          <p:cNvPr id="271" name="Google Shape;271;p30"/>
          <p:cNvSpPr txBox="1"/>
          <p:nvPr/>
        </p:nvSpPr>
        <p:spPr>
          <a:xfrm>
            <a:off x="283650" y="2153600"/>
            <a:ext cx="8590800" cy="30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Minimum number of trials</a:t>
            </a:r>
            <a:endParaRPr sz="1600" b="1">
              <a:solidFill>
                <a:schemeClr val="dk1"/>
              </a:solidFill>
            </a:endParaRPr>
          </a:p>
          <a:p>
            <a:pPr marL="914400" lvl="0" indent="-330200" algn="l" rtl="0">
              <a:lnSpc>
                <a:spcPct val="115000"/>
              </a:lnSpc>
              <a:spcBef>
                <a:spcPts val="0"/>
              </a:spcBef>
              <a:spcAft>
                <a:spcPts val="0"/>
              </a:spcAft>
              <a:buClr>
                <a:schemeClr val="dk1"/>
              </a:buClr>
              <a:buSzPts val="1600"/>
              <a:buChar char="-"/>
            </a:pPr>
            <a:r>
              <a:rPr lang="en-US" sz="1600">
                <a:solidFill>
                  <a:schemeClr val="dk1"/>
                </a:solidFill>
              </a:rPr>
              <a:t>A trade-off between:</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A </a:t>
            </a:r>
            <a:r>
              <a:rPr lang="en-US" sz="1600" i="1">
                <a:solidFill>
                  <a:schemeClr val="dk1"/>
                </a:solidFill>
              </a:rPr>
              <a:t>minimum</a:t>
            </a:r>
            <a:r>
              <a:rPr lang="en-US" sz="1600">
                <a:solidFill>
                  <a:schemeClr val="dk1"/>
                </a:solidFill>
              </a:rPr>
              <a:t> that depends on the physiology of the brain regions involved and;</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A </a:t>
            </a:r>
            <a:r>
              <a:rPr lang="en-US" sz="1600" i="1">
                <a:solidFill>
                  <a:schemeClr val="dk1"/>
                </a:solidFill>
              </a:rPr>
              <a:t>maximum</a:t>
            </a:r>
            <a:r>
              <a:rPr lang="en-US" sz="1600">
                <a:solidFill>
                  <a:schemeClr val="dk1"/>
                </a:solidFill>
              </a:rPr>
              <a:t> that depends on how long participants can perform the task at the required performance level, maintaining a stable head position and avoiding eye blinks, etc.</a:t>
            </a:r>
            <a:endParaRPr sz="1600">
              <a:solidFill>
                <a:schemeClr val="dk1"/>
              </a:solidFill>
            </a:endParaRPr>
          </a:p>
          <a:p>
            <a:pPr marL="13716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Inter-stimulus intervals (ISIs)</a:t>
            </a:r>
            <a:endParaRPr sz="1600" b="1">
              <a:solidFill>
                <a:schemeClr val="dk1"/>
              </a:solidFill>
            </a:endParaRPr>
          </a:p>
          <a:p>
            <a:pPr marL="914400" lvl="0" indent="-330200" algn="l" rtl="0">
              <a:lnSpc>
                <a:spcPct val="115000"/>
              </a:lnSpc>
              <a:spcBef>
                <a:spcPts val="0"/>
              </a:spcBef>
              <a:spcAft>
                <a:spcPts val="0"/>
              </a:spcAft>
              <a:buClr>
                <a:schemeClr val="dk1"/>
              </a:buClr>
              <a:buSzPts val="1600"/>
              <a:buChar char="-"/>
            </a:pPr>
            <a:r>
              <a:rPr lang="en-US" sz="1600">
                <a:solidFill>
                  <a:schemeClr val="dk1"/>
                </a:solidFill>
              </a:rPr>
              <a:t>By jittering the ISI over an interval of ~1/f, one can suppress non-phase-locked oscillations below frequency</a:t>
            </a:r>
            <a:endParaRPr sz="1600">
              <a:solidFill>
                <a:schemeClr val="dk1"/>
              </a:solidFill>
            </a:endParaRPr>
          </a:p>
        </p:txBody>
      </p:sp>
      <p:pic>
        <p:nvPicPr>
          <p:cNvPr id="272" name="Google Shape;272;p30"/>
          <p:cNvPicPr preferRelativeResize="0"/>
          <p:nvPr/>
        </p:nvPicPr>
        <p:blipFill>
          <a:blip r:embed="rId3">
            <a:alphaModFix/>
          </a:blip>
          <a:stretch>
            <a:fillRect/>
          </a:stretch>
        </p:blipFill>
        <p:spPr>
          <a:xfrm>
            <a:off x="283650" y="1439725"/>
            <a:ext cx="4763989" cy="615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278" name="Google Shape;278;p31"/>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279" name="Google Shape;279;p31"/>
          <p:cNvSpPr txBox="1"/>
          <p:nvPr/>
        </p:nvSpPr>
        <p:spPr>
          <a:xfrm>
            <a:off x="870600" y="392599"/>
            <a:ext cx="7416900" cy="76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rPr>
              <a:t>Recommendations and Caveats</a:t>
            </a:r>
            <a:endParaRPr sz="2800">
              <a:solidFill>
                <a:schemeClr val="dk1"/>
              </a:solidFill>
              <a:latin typeface="Arial"/>
              <a:ea typeface="Arial"/>
              <a:cs typeface="Arial"/>
              <a:sym typeface="Arial"/>
            </a:endParaRPr>
          </a:p>
        </p:txBody>
      </p:sp>
      <p:sp>
        <p:nvSpPr>
          <p:cNvPr id="280" name="Google Shape;280;p31"/>
          <p:cNvSpPr txBox="1"/>
          <p:nvPr/>
        </p:nvSpPr>
        <p:spPr>
          <a:xfrm>
            <a:off x="283650" y="2153600"/>
            <a:ext cx="8590800" cy="3000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Minimum number of trials</a:t>
            </a:r>
            <a:endParaRPr sz="1600" b="1">
              <a:solidFill>
                <a:schemeClr val="dk1"/>
              </a:solidFill>
            </a:endParaRPr>
          </a:p>
          <a:p>
            <a:pPr marL="914400" lvl="0" indent="-330200" algn="l" rtl="0">
              <a:lnSpc>
                <a:spcPct val="115000"/>
              </a:lnSpc>
              <a:spcBef>
                <a:spcPts val="0"/>
              </a:spcBef>
              <a:spcAft>
                <a:spcPts val="0"/>
              </a:spcAft>
              <a:buClr>
                <a:schemeClr val="dk1"/>
              </a:buClr>
              <a:buSzPts val="1600"/>
              <a:buChar char="-"/>
            </a:pPr>
            <a:r>
              <a:rPr lang="en-US" sz="1600">
                <a:solidFill>
                  <a:schemeClr val="dk1"/>
                </a:solidFill>
              </a:rPr>
              <a:t>A trade-off between:</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A </a:t>
            </a:r>
            <a:r>
              <a:rPr lang="en-US" sz="1600" i="1">
                <a:solidFill>
                  <a:schemeClr val="dk1"/>
                </a:solidFill>
              </a:rPr>
              <a:t>minimum</a:t>
            </a:r>
            <a:r>
              <a:rPr lang="en-US" sz="1600">
                <a:solidFill>
                  <a:schemeClr val="dk1"/>
                </a:solidFill>
              </a:rPr>
              <a:t> that depends on the physiology of the brain regions involved and;</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A </a:t>
            </a:r>
            <a:r>
              <a:rPr lang="en-US" sz="1600" i="1">
                <a:solidFill>
                  <a:schemeClr val="dk1"/>
                </a:solidFill>
              </a:rPr>
              <a:t>maximum</a:t>
            </a:r>
            <a:r>
              <a:rPr lang="en-US" sz="1600">
                <a:solidFill>
                  <a:schemeClr val="dk1"/>
                </a:solidFill>
              </a:rPr>
              <a:t> that depends on how long participants can perform the task at the required performance level, maintaining a stable head position and avoiding eye blinks, etc.</a:t>
            </a:r>
            <a:endParaRPr sz="1600">
              <a:solidFill>
                <a:schemeClr val="dk1"/>
              </a:solidFill>
            </a:endParaRPr>
          </a:p>
          <a:p>
            <a:pPr marL="13716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Inter-stimulus intervals (ISIs)</a:t>
            </a:r>
            <a:endParaRPr sz="1600" b="1">
              <a:solidFill>
                <a:schemeClr val="dk1"/>
              </a:solidFill>
            </a:endParaRPr>
          </a:p>
          <a:p>
            <a:pPr marL="914400" lvl="0" indent="-330200" algn="l" rtl="0">
              <a:lnSpc>
                <a:spcPct val="115000"/>
              </a:lnSpc>
              <a:spcBef>
                <a:spcPts val="0"/>
              </a:spcBef>
              <a:spcAft>
                <a:spcPts val="0"/>
              </a:spcAft>
              <a:buClr>
                <a:schemeClr val="dk1"/>
              </a:buClr>
              <a:buSzPts val="1600"/>
              <a:buChar char="-"/>
            </a:pPr>
            <a:r>
              <a:rPr lang="en-US" sz="1600">
                <a:solidFill>
                  <a:schemeClr val="dk1"/>
                </a:solidFill>
              </a:rPr>
              <a:t>By jittering the ISI over an interval of ~1/f, one can suppress non-phase-locked oscillations below frequency</a:t>
            </a:r>
            <a:endParaRPr sz="1600">
              <a:solidFill>
                <a:schemeClr val="dk1"/>
              </a:solidFill>
            </a:endParaRPr>
          </a:p>
          <a:p>
            <a:pPr marL="1371600" lvl="0" indent="0" algn="l" rtl="0">
              <a:lnSpc>
                <a:spcPct val="115000"/>
              </a:lnSpc>
              <a:spcBef>
                <a:spcPts val="0"/>
              </a:spcBef>
              <a:spcAft>
                <a:spcPts val="0"/>
              </a:spcAft>
              <a:buNone/>
            </a:pP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b="1">
                <a:solidFill>
                  <a:schemeClr val="dk1"/>
                </a:solidFill>
              </a:rPr>
              <a:t>Application of filters and baseline correction</a:t>
            </a:r>
            <a:endParaRPr sz="1600" b="1">
              <a:solidFill>
                <a:schemeClr val="dk1"/>
              </a:solidFill>
            </a:endParaRPr>
          </a:p>
          <a:p>
            <a:pPr marL="914400" lvl="0" indent="-330200" algn="l" rtl="0">
              <a:lnSpc>
                <a:spcPct val="115000"/>
              </a:lnSpc>
              <a:spcBef>
                <a:spcPts val="0"/>
              </a:spcBef>
              <a:spcAft>
                <a:spcPts val="0"/>
              </a:spcAft>
              <a:buClr>
                <a:schemeClr val="dk1"/>
              </a:buClr>
              <a:buSzPts val="1600"/>
              <a:buChar char="-"/>
            </a:pPr>
            <a:r>
              <a:rPr lang="en-US" sz="1600">
                <a:solidFill>
                  <a:schemeClr val="dk1"/>
                </a:solidFill>
              </a:rPr>
              <a:t>Data filtering is a powerful technique to extract signals within a predefined frequency band of interest.</a:t>
            </a:r>
            <a:endParaRPr sz="1600">
              <a:solidFill>
                <a:schemeClr val="dk1"/>
              </a:solidFill>
            </a:endParaRPr>
          </a:p>
        </p:txBody>
      </p:sp>
      <p:pic>
        <p:nvPicPr>
          <p:cNvPr id="281" name="Google Shape;281;p31"/>
          <p:cNvPicPr preferRelativeResize="0"/>
          <p:nvPr/>
        </p:nvPicPr>
        <p:blipFill>
          <a:blip r:embed="rId3">
            <a:alphaModFix/>
          </a:blip>
          <a:stretch>
            <a:fillRect/>
          </a:stretch>
        </p:blipFill>
        <p:spPr>
          <a:xfrm>
            <a:off x="283650" y="1439725"/>
            <a:ext cx="4763989" cy="61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0" name="Google Shape;100;p14"/>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01" name="Google Shape;101;p14"/>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02" name="Google Shape;102;p14"/>
          <p:cNvSpPr txBox="1"/>
          <p:nvPr/>
        </p:nvSpPr>
        <p:spPr>
          <a:xfrm>
            <a:off x="1413992" y="332656"/>
            <a:ext cx="727280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Steps to conduct a scientific experiment</a:t>
            </a:r>
            <a:endParaRPr sz="2800">
              <a:solidFill>
                <a:schemeClr val="dk1"/>
              </a:solidFill>
              <a:latin typeface="Arial"/>
              <a:ea typeface="Arial"/>
              <a:cs typeface="Arial"/>
              <a:sym typeface="Arial"/>
            </a:endParaRPr>
          </a:p>
        </p:txBody>
      </p:sp>
      <p:sp>
        <p:nvSpPr>
          <p:cNvPr id="103" name="Google Shape;103;p14"/>
          <p:cNvSpPr txBox="1"/>
          <p:nvPr/>
        </p:nvSpPr>
        <p:spPr>
          <a:xfrm>
            <a:off x="215008" y="1484784"/>
            <a:ext cx="8928992" cy="45550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1)Theoretical question</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2) Working Hypotheses</a:t>
            </a:r>
            <a:endParaRPr sz="2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p:nvPr/>
        </p:nvSpPr>
        <p:spPr>
          <a:xfrm>
            <a:off x="0" y="2348880"/>
            <a:ext cx="9158033" cy="1619999"/>
          </a:xfrm>
          <a:prstGeom prst="rect">
            <a:avLst/>
          </a:prstGeom>
          <a:solidFill>
            <a:srgbClr val="974806">
              <a:alpha val="8627"/>
            </a:srgbClr>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287" name="Google Shape;287;p32"/>
          <p:cNvSpPr txBox="1"/>
          <p:nvPr/>
        </p:nvSpPr>
        <p:spPr>
          <a:xfrm>
            <a:off x="2606673" y="2643426"/>
            <a:ext cx="4332340" cy="86177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 Analyses of M/EEG signal:</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Evoked potentials</a:t>
            </a:r>
            <a:endParaRPr sz="2800">
              <a:solidFill>
                <a:schemeClr val="dk1"/>
              </a:solidFill>
              <a:latin typeface="Arial"/>
              <a:ea typeface="Arial"/>
              <a:cs typeface="Arial"/>
              <a:sym typeface="Arial"/>
            </a:endParaRPr>
          </a:p>
        </p:txBody>
      </p:sp>
      <p:sp>
        <p:nvSpPr>
          <p:cNvPr id="288" name="Google Shape;28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3"/>
          <p:cNvPicPr preferRelativeResize="0"/>
          <p:nvPr/>
        </p:nvPicPr>
        <p:blipFill rotWithShape="1">
          <a:blip r:embed="rId3">
            <a:alphaModFix/>
          </a:blip>
          <a:srcRect b="53446"/>
          <a:stretch/>
        </p:blipFill>
        <p:spPr>
          <a:xfrm>
            <a:off x="1085850" y="1562100"/>
            <a:ext cx="1933575" cy="2276475"/>
          </a:xfrm>
          <a:prstGeom prst="rect">
            <a:avLst/>
          </a:prstGeom>
          <a:noFill/>
          <a:ln>
            <a:noFill/>
          </a:ln>
        </p:spPr>
      </p:pic>
      <p:pic>
        <p:nvPicPr>
          <p:cNvPr id="294" name="Google Shape;294;p33"/>
          <p:cNvPicPr preferRelativeResize="0"/>
          <p:nvPr/>
        </p:nvPicPr>
        <p:blipFill rotWithShape="1">
          <a:blip r:embed="rId3">
            <a:alphaModFix/>
          </a:blip>
          <a:srcRect b="53446"/>
          <a:stretch/>
        </p:blipFill>
        <p:spPr>
          <a:xfrm>
            <a:off x="1085850" y="3838575"/>
            <a:ext cx="1933575" cy="2276475"/>
          </a:xfrm>
          <a:prstGeom prst="rect">
            <a:avLst/>
          </a:prstGeom>
          <a:noFill/>
          <a:ln>
            <a:noFill/>
          </a:ln>
        </p:spPr>
      </p:pic>
      <p:pic>
        <p:nvPicPr>
          <p:cNvPr id="295" name="Google Shape;295;p33" descr="h30ss1"/>
          <p:cNvPicPr preferRelativeResize="0"/>
          <p:nvPr/>
        </p:nvPicPr>
        <p:blipFill rotWithShape="1">
          <a:blip r:embed="rId4">
            <a:alphaModFix/>
          </a:blip>
          <a:srcRect/>
          <a:stretch/>
        </p:blipFill>
        <p:spPr>
          <a:xfrm>
            <a:off x="300038" y="1751013"/>
            <a:ext cx="776287" cy="969962"/>
          </a:xfrm>
          <a:prstGeom prst="rect">
            <a:avLst/>
          </a:prstGeom>
          <a:noFill/>
          <a:ln>
            <a:noFill/>
          </a:ln>
        </p:spPr>
      </p:pic>
      <p:pic>
        <p:nvPicPr>
          <p:cNvPr id="296" name="Google Shape;296;p33" descr="PO1_These"/>
          <p:cNvPicPr preferRelativeResize="0"/>
          <p:nvPr/>
        </p:nvPicPr>
        <p:blipFill rotWithShape="1">
          <a:blip r:embed="rId5">
            <a:alphaModFix/>
          </a:blip>
          <a:srcRect/>
          <a:stretch/>
        </p:blipFill>
        <p:spPr>
          <a:xfrm>
            <a:off x="4384675" y="4654550"/>
            <a:ext cx="4589463" cy="1922463"/>
          </a:xfrm>
          <a:prstGeom prst="rect">
            <a:avLst/>
          </a:prstGeom>
          <a:noFill/>
          <a:ln>
            <a:noFill/>
          </a:ln>
        </p:spPr>
      </p:pic>
      <p:cxnSp>
        <p:nvCxnSpPr>
          <p:cNvPr id="297" name="Google Shape;297;p33"/>
          <p:cNvCxnSpPr>
            <a:endCxn id="298" idx="2"/>
          </p:cNvCxnSpPr>
          <p:nvPr/>
        </p:nvCxnSpPr>
        <p:spPr>
          <a:xfrm rot="10800000" flipH="1">
            <a:off x="6256438" y="4046538"/>
            <a:ext cx="622200" cy="1825500"/>
          </a:xfrm>
          <a:prstGeom prst="straightConnector1">
            <a:avLst/>
          </a:prstGeom>
          <a:noFill/>
          <a:ln w="28575" cap="flat" cmpd="sng">
            <a:solidFill>
              <a:srgbClr val="92D050"/>
            </a:solidFill>
            <a:prstDash val="solid"/>
            <a:round/>
            <a:headEnd type="stealth" w="med" len="med"/>
            <a:tailEnd type="none" w="sm" len="sm"/>
          </a:ln>
        </p:spPr>
      </p:cxnSp>
      <p:pic>
        <p:nvPicPr>
          <p:cNvPr id="299" name="Google Shape;299;p33" descr="h30ss1"/>
          <p:cNvPicPr preferRelativeResize="0"/>
          <p:nvPr/>
        </p:nvPicPr>
        <p:blipFill rotWithShape="1">
          <a:blip r:embed="rId4">
            <a:alphaModFix/>
          </a:blip>
          <a:srcRect/>
          <a:stretch/>
        </p:blipFill>
        <p:spPr>
          <a:xfrm>
            <a:off x="4916488" y="4111625"/>
            <a:ext cx="992187" cy="1238250"/>
          </a:xfrm>
          <a:prstGeom prst="rect">
            <a:avLst/>
          </a:prstGeom>
          <a:noFill/>
          <a:ln>
            <a:noFill/>
          </a:ln>
        </p:spPr>
      </p:pic>
      <p:sp>
        <p:nvSpPr>
          <p:cNvPr id="298" name="Google Shape;298;p33"/>
          <p:cNvSpPr txBox="1"/>
          <p:nvPr/>
        </p:nvSpPr>
        <p:spPr>
          <a:xfrm>
            <a:off x="6513513" y="3679825"/>
            <a:ext cx="7302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1800"/>
              <a:buFont typeface="Arial"/>
              <a:buNone/>
            </a:pPr>
            <a:r>
              <a:rPr lang="en-US" sz="1800" b="1">
                <a:solidFill>
                  <a:srgbClr val="C00000"/>
                </a:solidFill>
                <a:latin typeface="Arial"/>
                <a:ea typeface="Arial"/>
                <a:cs typeface="Arial"/>
                <a:sym typeface="Arial"/>
              </a:rPr>
              <a:t>N170</a:t>
            </a:r>
            <a:endParaRPr/>
          </a:p>
        </p:txBody>
      </p:sp>
      <p:pic>
        <p:nvPicPr>
          <p:cNvPr id="300" name="Google Shape;300;p33" descr="http://www.frontiersin.org/files/Articles/406/fnhum-02-018/image_n/fnhum-02-018-g003.gif"/>
          <p:cNvPicPr preferRelativeResize="0"/>
          <p:nvPr/>
        </p:nvPicPr>
        <p:blipFill rotWithShape="1">
          <a:blip r:embed="rId6">
            <a:alphaModFix/>
          </a:blip>
          <a:srcRect l="9859" t="4213" r="68971" b="69742"/>
          <a:stretch/>
        </p:blipFill>
        <p:spPr>
          <a:xfrm>
            <a:off x="6003925" y="1592263"/>
            <a:ext cx="1749425" cy="1743075"/>
          </a:xfrm>
          <a:prstGeom prst="rect">
            <a:avLst/>
          </a:prstGeom>
          <a:noFill/>
          <a:ln>
            <a:noFill/>
          </a:ln>
        </p:spPr>
      </p:pic>
      <p:pic>
        <p:nvPicPr>
          <p:cNvPr id="301" name="Google Shape;301;p33" descr="http://www.frontiersin.org/files/Articles/406/fnhum-02-018/image_n/fnhum-02-018-g003.gif"/>
          <p:cNvPicPr preferRelativeResize="0"/>
          <p:nvPr/>
        </p:nvPicPr>
        <p:blipFill rotWithShape="1">
          <a:blip r:embed="rId6">
            <a:alphaModFix/>
          </a:blip>
          <a:srcRect l="53801" t="10473" r="37436" b="47479"/>
          <a:stretch/>
        </p:blipFill>
        <p:spPr>
          <a:xfrm>
            <a:off x="5172075" y="1243013"/>
            <a:ext cx="628650" cy="2439987"/>
          </a:xfrm>
          <a:prstGeom prst="rect">
            <a:avLst/>
          </a:prstGeom>
          <a:noFill/>
          <a:ln>
            <a:noFill/>
          </a:ln>
        </p:spPr>
      </p:pic>
      <p:cxnSp>
        <p:nvCxnSpPr>
          <p:cNvPr id="302" name="Google Shape;302;p33"/>
          <p:cNvCxnSpPr>
            <a:endCxn id="298" idx="0"/>
          </p:cNvCxnSpPr>
          <p:nvPr/>
        </p:nvCxnSpPr>
        <p:spPr>
          <a:xfrm>
            <a:off x="6408838" y="3073525"/>
            <a:ext cx="469800" cy="606300"/>
          </a:xfrm>
          <a:prstGeom prst="straightConnector1">
            <a:avLst/>
          </a:prstGeom>
          <a:noFill/>
          <a:ln w="28575" cap="flat" cmpd="sng">
            <a:solidFill>
              <a:srgbClr val="92D050"/>
            </a:solidFill>
            <a:prstDash val="solid"/>
            <a:round/>
            <a:headEnd type="stealth" w="med" len="med"/>
            <a:tailEnd type="none" w="sm" len="sm"/>
          </a:ln>
        </p:spPr>
      </p:cxnSp>
      <p:cxnSp>
        <p:nvCxnSpPr>
          <p:cNvPr id="303" name="Google Shape;303;p33"/>
          <p:cNvCxnSpPr>
            <a:endCxn id="298" idx="0"/>
          </p:cNvCxnSpPr>
          <p:nvPr/>
        </p:nvCxnSpPr>
        <p:spPr>
          <a:xfrm flipH="1">
            <a:off x="6878638" y="2997325"/>
            <a:ext cx="336600" cy="682500"/>
          </a:xfrm>
          <a:prstGeom prst="straightConnector1">
            <a:avLst/>
          </a:prstGeom>
          <a:noFill/>
          <a:ln w="28575" cap="flat" cmpd="sng">
            <a:solidFill>
              <a:srgbClr val="92D050"/>
            </a:solidFill>
            <a:prstDash val="solid"/>
            <a:round/>
            <a:headEnd type="stealth" w="med" len="med"/>
            <a:tailEnd type="none" w="sm" len="sm"/>
          </a:ln>
        </p:spPr>
      </p:cxnSp>
      <p:pic>
        <p:nvPicPr>
          <p:cNvPr id="304" name="Google Shape;304;p33" descr="h30ss1"/>
          <p:cNvPicPr preferRelativeResize="0"/>
          <p:nvPr/>
        </p:nvPicPr>
        <p:blipFill rotWithShape="1">
          <a:blip r:embed="rId4">
            <a:alphaModFix/>
          </a:blip>
          <a:srcRect/>
          <a:stretch/>
        </p:blipFill>
        <p:spPr>
          <a:xfrm>
            <a:off x="300038" y="2830513"/>
            <a:ext cx="776287" cy="969962"/>
          </a:xfrm>
          <a:prstGeom prst="rect">
            <a:avLst/>
          </a:prstGeom>
          <a:noFill/>
          <a:ln>
            <a:noFill/>
          </a:ln>
        </p:spPr>
      </p:pic>
      <p:pic>
        <p:nvPicPr>
          <p:cNvPr id="305" name="Google Shape;305;p33" descr="h30ss1"/>
          <p:cNvPicPr preferRelativeResize="0"/>
          <p:nvPr/>
        </p:nvPicPr>
        <p:blipFill rotWithShape="1">
          <a:blip r:embed="rId4">
            <a:alphaModFix/>
          </a:blip>
          <a:srcRect/>
          <a:stretch/>
        </p:blipFill>
        <p:spPr>
          <a:xfrm>
            <a:off x="287338" y="3989388"/>
            <a:ext cx="776287" cy="969962"/>
          </a:xfrm>
          <a:prstGeom prst="rect">
            <a:avLst/>
          </a:prstGeom>
          <a:noFill/>
          <a:ln>
            <a:noFill/>
          </a:ln>
        </p:spPr>
      </p:pic>
      <p:pic>
        <p:nvPicPr>
          <p:cNvPr id="306" name="Google Shape;306;p33" descr="h30ss1"/>
          <p:cNvPicPr preferRelativeResize="0"/>
          <p:nvPr/>
        </p:nvPicPr>
        <p:blipFill rotWithShape="1">
          <a:blip r:embed="rId4">
            <a:alphaModFix/>
          </a:blip>
          <a:srcRect/>
          <a:stretch/>
        </p:blipFill>
        <p:spPr>
          <a:xfrm>
            <a:off x="265113" y="5130800"/>
            <a:ext cx="776287" cy="968375"/>
          </a:xfrm>
          <a:prstGeom prst="rect">
            <a:avLst/>
          </a:prstGeom>
          <a:noFill/>
          <a:ln>
            <a:noFill/>
          </a:ln>
        </p:spPr>
      </p:pic>
      <p:sp>
        <p:nvSpPr>
          <p:cNvPr id="307" name="Google Shape;307;p33"/>
          <p:cNvSpPr/>
          <p:nvPr/>
        </p:nvSpPr>
        <p:spPr>
          <a:xfrm>
            <a:off x="3284538" y="1751013"/>
            <a:ext cx="661987" cy="4348162"/>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33"/>
          <p:cNvSpPr/>
          <p:nvPr/>
        </p:nvSpPr>
        <p:spPr>
          <a:xfrm>
            <a:off x="0" y="3616"/>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09" name="Google Shape;309;p33"/>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10" name="Google Shape;310;p33"/>
          <p:cNvSpPr txBox="1"/>
          <p:nvPr/>
        </p:nvSpPr>
        <p:spPr>
          <a:xfrm>
            <a:off x="838200" y="152400"/>
            <a:ext cx="7416824"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Evoked potentials:</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Average on a LOT of trials to get a signal</a:t>
            </a:r>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
        <p:nvSpPr>
          <p:cNvPr id="311" name="Google Shape;311;p33"/>
          <p:cNvSpPr txBox="1"/>
          <p:nvPr/>
        </p:nvSpPr>
        <p:spPr>
          <a:xfrm>
            <a:off x="1259631" y="6165304"/>
            <a:ext cx="235589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Trial by trial signal</a:t>
            </a:r>
            <a:endParaRPr sz="2000">
              <a:solidFill>
                <a:schemeClr val="dk1"/>
              </a:solidFill>
              <a:latin typeface="Arial"/>
              <a:ea typeface="Arial"/>
              <a:cs typeface="Arial"/>
              <a:sym typeface="Arial"/>
            </a:endParaRPr>
          </a:p>
        </p:txBody>
      </p:sp>
      <p:sp>
        <p:nvSpPr>
          <p:cNvPr id="312" name="Google Shape;312;p33"/>
          <p:cNvSpPr txBox="1"/>
          <p:nvPr/>
        </p:nvSpPr>
        <p:spPr>
          <a:xfrm>
            <a:off x="7215188" y="1392208"/>
            <a:ext cx="235589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AVERAGE</a:t>
            </a:r>
            <a:endParaRPr sz="2000">
              <a:solidFill>
                <a:schemeClr val="dk1"/>
              </a:solidFill>
              <a:latin typeface="Arial"/>
              <a:ea typeface="Arial"/>
              <a:cs typeface="Arial"/>
              <a:sym typeface="Arial"/>
            </a:endParaRPr>
          </a:p>
        </p:txBody>
      </p:sp>
      <p:sp>
        <p:nvSpPr>
          <p:cNvPr id="313" name="Google Shape;31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4"/>
          <p:cNvGrpSpPr/>
          <p:nvPr/>
        </p:nvGrpSpPr>
        <p:grpSpPr>
          <a:xfrm>
            <a:off x="2714612" y="1285860"/>
            <a:ext cx="3443288" cy="4756150"/>
            <a:chOff x="5550027" y="1207008"/>
            <a:chExt cx="3443478" cy="4756722"/>
          </a:xfrm>
        </p:grpSpPr>
        <p:pic>
          <p:nvPicPr>
            <p:cNvPr id="319" name="Google Shape;319;p34"/>
            <p:cNvPicPr preferRelativeResize="0"/>
            <p:nvPr/>
          </p:nvPicPr>
          <p:blipFill rotWithShape="1">
            <a:blip r:embed="rId3">
              <a:alphaModFix/>
            </a:blip>
            <a:srcRect l="38673" t="33665"/>
            <a:stretch/>
          </p:blipFill>
          <p:spPr>
            <a:xfrm>
              <a:off x="5550027" y="1375438"/>
              <a:ext cx="3443478" cy="4588292"/>
            </a:xfrm>
            <a:prstGeom prst="rect">
              <a:avLst/>
            </a:prstGeom>
            <a:noFill/>
            <a:ln>
              <a:noFill/>
            </a:ln>
          </p:spPr>
        </p:pic>
        <p:sp>
          <p:nvSpPr>
            <p:cNvPr id="320" name="Google Shape;320;p34"/>
            <p:cNvSpPr/>
            <p:nvPr/>
          </p:nvSpPr>
          <p:spPr>
            <a:xfrm>
              <a:off x="5550027" y="1207008"/>
              <a:ext cx="473101" cy="74303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1" name="Google Shape;321;p34"/>
          <p:cNvSpPr/>
          <p:nvPr/>
        </p:nvSpPr>
        <p:spPr>
          <a:xfrm>
            <a:off x="0" y="3616"/>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22" name="Google Shape;322;p34"/>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23" name="Google Shape;323;p34"/>
          <p:cNvSpPr txBox="1"/>
          <p:nvPr/>
        </p:nvSpPr>
        <p:spPr>
          <a:xfrm>
            <a:off x="6143636" y="6072206"/>
            <a:ext cx="225050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Georges et al. 2005</a:t>
            </a:r>
            <a:endParaRPr sz="1200">
              <a:solidFill>
                <a:schemeClr val="dk1"/>
              </a:solidFill>
              <a:latin typeface="Arial"/>
              <a:ea typeface="Arial"/>
              <a:cs typeface="Arial"/>
              <a:sym typeface="Arial"/>
            </a:endParaRPr>
          </a:p>
        </p:txBody>
      </p:sp>
      <p:sp>
        <p:nvSpPr>
          <p:cNvPr id="324" name="Google Shape;3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25" name="Google Shape;325;p34"/>
          <p:cNvSpPr txBox="1"/>
          <p:nvPr/>
        </p:nvSpPr>
        <p:spPr>
          <a:xfrm>
            <a:off x="838200" y="152400"/>
            <a:ext cx="7416824"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Interest: compare different </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types of trials</a:t>
            </a:r>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p:nvPr/>
        </p:nvSpPr>
        <p:spPr>
          <a:xfrm>
            <a:off x="0" y="2348880"/>
            <a:ext cx="9158033" cy="1619999"/>
          </a:xfrm>
          <a:prstGeom prst="rect">
            <a:avLst/>
          </a:prstGeom>
          <a:solidFill>
            <a:srgbClr val="974806">
              <a:alpha val="8627"/>
            </a:srgbClr>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331" name="Google Shape;331;p35"/>
          <p:cNvSpPr txBox="1"/>
          <p:nvPr/>
        </p:nvSpPr>
        <p:spPr>
          <a:xfrm>
            <a:off x="2606673" y="2643426"/>
            <a:ext cx="4332340" cy="86177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 Analyses of M/EEG signal:</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Time-frequency analyses</a:t>
            </a:r>
            <a:endParaRPr sz="2800">
              <a:solidFill>
                <a:schemeClr val="dk1"/>
              </a:solidFill>
              <a:latin typeface="Arial"/>
              <a:ea typeface="Arial"/>
              <a:cs typeface="Arial"/>
              <a:sym typeface="Arial"/>
            </a:endParaRPr>
          </a:p>
        </p:txBody>
      </p:sp>
      <p:sp>
        <p:nvSpPr>
          <p:cNvPr id="332" name="Google Shape;33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6" descr="http://biomedandelectronics.files.wordpress.com/2011/05/eeg.jpg"/>
          <p:cNvPicPr preferRelativeResize="0"/>
          <p:nvPr/>
        </p:nvPicPr>
        <p:blipFill rotWithShape="1">
          <a:blip r:embed="rId3">
            <a:alphaModFix/>
          </a:blip>
          <a:srcRect/>
          <a:stretch/>
        </p:blipFill>
        <p:spPr>
          <a:xfrm>
            <a:off x="2624625" y="1999529"/>
            <a:ext cx="1566993" cy="1933527"/>
          </a:xfrm>
          <a:prstGeom prst="rect">
            <a:avLst/>
          </a:prstGeom>
          <a:noFill/>
          <a:ln>
            <a:noFill/>
          </a:ln>
        </p:spPr>
      </p:pic>
      <p:sp>
        <p:nvSpPr>
          <p:cNvPr id="338" name="Google Shape;338;p36"/>
          <p:cNvSpPr/>
          <p:nvPr/>
        </p:nvSpPr>
        <p:spPr>
          <a:xfrm>
            <a:off x="2822779" y="2815004"/>
            <a:ext cx="361745" cy="538079"/>
          </a:xfrm>
          <a:prstGeom prst="rect">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36"/>
          <p:cNvSpPr txBox="1"/>
          <p:nvPr/>
        </p:nvSpPr>
        <p:spPr>
          <a:xfrm>
            <a:off x="5796136" y="1949261"/>
            <a:ext cx="136183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Raw EEG</a:t>
            </a:r>
            <a:endParaRPr sz="1800">
              <a:solidFill>
                <a:schemeClr val="dk1"/>
              </a:solidFill>
              <a:latin typeface="Arial"/>
              <a:ea typeface="Arial"/>
              <a:cs typeface="Arial"/>
              <a:sym typeface="Arial"/>
            </a:endParaRPr>
          </a:p>
        </p:txBody>
      </p:sp>
      <p:sp>
        <p:nvSpPr>
          <p:cNvPr id="340" name="Google Shape;340;p36"/>
          <p:cNvSpPr/>
          <p:nvPr/>
        </p:nvSpPr>
        <p:spPr>
          <a:xfrm>
            <a:off x="185738" y="60325"/>
            <a:ext cx="2592387" cy="457200"/>
          </a:xfrm>
          <a:prstGeom prst="roundRect">
            <a:avLst>
              <a:gd name="adj" fmla="val 34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341" name="Google Shape;341;p36" descr="eeg"/>
          <p:cNvPicPr preferRelativeResize="0"/>
          <p:nvPr/>
        </p:nvPicPr>
        <p:blipFill rotWithShape="1">
          <a:blip r:embed="rId4">
            <a:alphaModFix/>
          </a:blip>
          <a:srcRect/>
          <a:stretch/>
        </p:blipFill>
        <p:spPr>
          <a:xfrm>
            <a:off x="5359573" y="2469381"/>
            <a:ext cx="2676434" cy="1463675"/>
          </a:xfrm>
          <a:prstGeom prst="rect">
            <a:avLst/>
          </a:prstGeom>
          <a:noFill/>
          <a:ln>
            <a:noFill/>
          </a:ln>
        </p:spPr>
      </p:pic>
      <p:sp>
        <p:nvSpPr>
          <p:cNvPr id="342" name="Google Shape;342;p36"/>
          <p:cNvSpPr/>
          <p:nvPr/>
        </p:nvSpPr>
        <p:spPr>
          <a:xfrm rot="8257877">
            <a:off x="3993038" y="1573430"/>
            <a:ext cx="1119264" cy="2035855"/>
          </a:xfrm>
          <a:prstGeom prst="arc">
            <a:avLst>
              <a:gd name="adj1" fmla="val 16200000"/>
              <a:gd name="adj2" fmla="val 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43" name="Google Shape;343;p36"/>
          <p:cNvGrpSpPr/>
          <p:nvPr/>
        </p:nvGrpSpPr>
        <p:grpSpPr>
          <a:xfrm>
            <a:off x="276225" y="4089491"/>
            <a:ext cx="2908300" cy="2668498"/>
            <a:chOff x="275898" y="4089211"/>
            <a:chExt cx="2908895" cy="2669088"/>
          </a:xfrm>
        </p:grpSpPr>
        <p:pic>
          <p:nvPicPr>
            <p:cNvPr id="344" name="Google Shape;344;p36"/>
            <p:cNvPicPr preferRelativeResize="0"/>
            <p:nvPr/>
          </p:nvPicPr>
          <p:blipFill rotWithShape="1">
            <a:blip r:embed="rId5">
              <a:alphaModFix/>
            </a:blip>
            <a:srcRect/>
            <a:stretch/>
          </p:blipFill>
          <p:spPr>
            <a:xfrm>
              <a:off x="275898" y="4089211"/>
              <a:ext cx="2669088" cy="2669088"/>
            </a:xfrm>
            <a:prstGeom prst="rect">
              <a:avLst/>
            </a:prstGeom>
            <a:noFill/>
            <a:ln w="9525" cap="flat" cmpd="sng">
              <a:solidFill>
                <a:srgbClr val="000000"/>
              </a:solidFill>
              <a:prstDash val="solid"/>
              <a:miter lim="800000"/>
              <a:headEnd type="none" w="sm" len="sm"/>
              <a:tailEnd type="none" w="sm" len="sm"/>
            </a:ln>
          </p:spPr>
        </p:pic>
        <p:sp>
          <p:nvSpPr>
            <p:cNvPr id="345" name="Google Shape;345;p36"/>
            <p:cNvSpPr/>
            <p:nvPr/>
          </p:nvSpPr>
          <p:spPr>
            <a:xfrm>
              <a:off x="1274640" y="4176453"/>
              <a:ext cx="1910153" cy="1867313"/>
            </a:xfrm>
            <a:prstGeom prst="ellipse">
              <a:avLst/>
            </a:prstGeom>
            <a:noFill/>
            <a:ln w="25400" cap="flat" cmpd="sng">
              <a:solidFill>
                <a:srgbClr val="538CD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46" name="Google Shape;346;p36"/>
          <p:cNvGrpSpPr/>
          <p:nvPr/>
        </p:nvGrpSpPr>
        <p:grpSpPr>
          <a:xfrm>
            <a:off x="3906838" y="4371975"/>
            <a:ext cx="5370512" cy="2311400"/>
            <a:chOff x="3907554" y="4372026"/>
            <a:chExt cx="5369796" cy="2310666"/>
          </a:xfrm>
        </p:grpSpPr>
        <p:pic>
          <p:nvPicPr>
            <p:cNvPr id="347" name="Google Shape;347;p36" descr="http://www.memoireonline.com/01/07/325/sons-binauraux-effets-cliniques-et-neuropsychologiques1.png"/>
            <p:cNvPicPr preferRelativeResize="0"/>
            <p:nvPr/>
          </p:nvPicPr>
          <p:blipFill rotWithShape="1">
            <a:blip r:embed="rId6">
              <a:alphaModFix/>
            </a:blip>
            <a:srcRect r="32683" b="63670"/>
            <a:stretch/>
          </p:blipFill>
          <p:spPr>
            <a:xfrm>
              <a:off x="3907554" y="4484964"/>
              <a:ext cx="2719052" cy="1332132"/>
            </a:xfrm>
            <a:prstGeom prst="rect">
              <a:avLst/>
            </a:prstGeom>
            <a:noFill/>
            <a:ln>
              <a:noFill/>
            </a:ln>
          </p:spPr>
        </p:pic>
        <p:pic>
          <p:nvPicPr>
            <p:cNvPr id="348" name="Google Shape;348;p36" descr="http://www.memoireonline.com/01/07/325/sons-binauraux-effets-cliniques-et-neuropsychologiques1.png"/>
            <p:cNvPicPr preferRelativeResize="0"/>
            <p:nvPr/>
          </p:nvPicPr>
          <p:blipFill rotWithShape="1">
            <a:blip r:embed="rId6">
              <a:alphaModFix/>
            </a:blip>
            <a:srcRect t="72388" r="32683"/>
            <a:stretch/>
          </p:blipFill>
          <p:spPr>
            <a:xfrm>
              <a:off x="4017424" y="5670168"/>
              <a:ext cx="2719052" cy="1012524"/>
            </a:xfrm>
            <a:prstGeom prst="rect">
              <a:avLst/>
            </a:prstGeom>
            <a:noFill/>
            <a:ln>
              <a:noFill/>
            </a:ln>
          </p:spPr>
        </p:pic>
        <p:sp>
          <p:nvSpPr>
            <p:cNvPr id="349" name="Google Shape;349;p36"/>
            <p:cNvSpPr txBox="1"/>
            <p:nvPr/>
          </p:nvSpPr>
          <p:spPr>
            <a:xfrm>
              <a:off x="6736476" y="4372026"/>
              <a:ext cx="2388474" cy="6461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Gamma</a:t>
              </a:r>
              <a:r>
                <a:rPr lang="en-US" sz="1800">
                  <a:solidFill>
                    <a:schemeClr val="dk1"/>
                  </a:solidFill>
                  <a:latin typeface="Arial"/>
                  <a:ea typeface="Arial"/>
                  <a:cs typeface="Arial"/>
                  <a:sym typeface="Arial"/>
                </a:rPr>
                <a:t>: awake, focused  attention</a:t>
              </a:r>
              <a:endParaRPr sz="1800">
                <a:solidFill>
                  <a:schemeClr val="dk1"/>
                </a:solidFill>
                <a:latin typeface="Arial"/>
                <a:ea typeface="Arial"/>
                <a:cs typeface="Arial"/>
                <a:sym typeface="Arial"/>
              </a:endParaRPr>
            </a:p>
          </p:txBody>
        </p:sp>
        <p:sp>
          <p:nvSpPr>
            <p:cNvPr id="350" name="Google Shape;350;p36"/>
            <p:cNvSpPr txBox="1"/>
            <p:nvPr/>
          </p:nvSpPr>
          <p:spPr>
            <a:xfrm>
              <a:off x="6736476" y="5100589"/>
              <a:ext cx="2540874" cy="923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Alpha</a:t>
              </a:r>
              <a:r>
                <a:rPr lang="en-US" sz="1800">
                  <a:solidFill>
                    <a:schemeClr val="dk1"/>
                  </a:solidFill>
                  <a:latin typeface="Arial"/>
                  <a:ea typeface="Arial"/>
                  <a:cs typeface="Arial"/>
                  <a:sym typeface="Arial"/>
                </a:rPr>
                <a:t>: awake, relaxed, diminished attention</a:t>
              </a:r>
              <a:endParaRPr sz="1800">
                <a:solidFill>
                  <a:schemeClr val="dk1"/>
                </a:solidFill>
                <a:latin typeface="Arial"/>
                <a:ea typeface="Arial"/>
                <a:cs typeface="Arial"/>
                <a:sym typeface="Arial"/>
              </a:endParaRPr>
            </a:p>
          </p:txBody>
        </p:sp>
        <p:sp>
          <p:nvSpPr>
            <p:cNvPr id="351" name="Google Shape;351;p36"/>
            <p:cNvSpPr txBox="1"/>
            <p:nvPr/>
          </p:nvSpPr>
          <p:spPr>
            <a:xfrm>
              <a:off x="6736476" y="5991764"/>
              <a:ext cx="254087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Delta</a:t>
              </a:r>
              <a:r>
                <a:rPr lang="en-US" sz="1800">
                  <a:solidFill>
                    <a:schemeClr val="dk1"/>
                  </a:solidFill>
                  <a:latin typeface="Arial"/>
                  <a:ea typeface="Arial"/>
                  <a:cs typeface="Arial"/>
                  <a:sym typeface="Arial"/>
                </a:rPr>
                <a:t>: sleep</a:t>
              </a:r>
              <a:endParaRPr sz="1800">
                <a:solidFill>
                  <a:schemeClr val="dk1"/>
                </a:solidFill>
                <a:latin typeface="Arial"/>
                <a:ea typeface="Arial"/>
                <a:cs typeface="Arial"/>
                <a:sym typeface="Arial"/>
              </a:endParaRPr>
            </a:p>
          </p:txBody>
        </p:sp>
      </p:grpSp>
      <p:sp>
        <p:nvSpPr>
          <p:cNvPr id="352" name="Google Shape;352;p36"/>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53" name="Google Shape;353;p36"/>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54" name="Google Shape;354;p36"/>
          <p:cNvSpPr txBox="1"/>
          <p:nvPr/>
        </p:nvSpPr>
        <p:spPr>
          <a:xfrm>
            <a:off x="3169648" y="353777"/>
            <a:ext cx="568863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Brain rythms</a:t>
            </a:r>
            <a:endParaRPr sz="36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60" name="Google Shape;360;p37"/>
          <p:cNvPicPr preferRelativeResize="0"/>
          <p:nvPr/>
        </p:nvPicPr>
        <p:blipFill rotWithShape="1">
          <a:blip r:embed="rId3">
            <a:alphaModFix/>
          </a:blip>
          <a:srcRect l="1327" b="1530"/>
          <a:stretch/>
        </p:blipFill>
        <p:spPr>
          <a:xfrm>
            <a:off x="214282" y="2528891"/>
            <a:ext cx="8715265" cy="3771404"/>
          </a:xfrm>
          <a:prstGeom prst="rect">
            <a:avLst/>
          </a:prstGeom>
          <a:noFill/>
          <a:ln>
            <a:noFill/>
          </a:ln>
        </p:spPr>
      </p:pic>
      <p:sp>
        <p:nvSpPr>
          <p:cNvPr id="361" name="Google Shape;361;p37"/>
          <p:cNvSpPr/>
          <p:nvPr/>
        </p:nvSpPr>
        <p:spPr>
          <a:xfrm>
            <a:off x="185738" y="60325"/>
            <a:ext cx="2592387" cy="457200"/>
          </a:xfrm>
          <a:prstGeom prst="roundRect">
            <a:avLst>
              <a:gd name="adj" fmla="val 34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2" name="Google Shape;362;p37"/>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63" name="Google Shape;363;p37"/>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64" name="Google Shape;364;p37"/>
          <p:cNvSpPr txBox="1"/>
          <p:nvPr/>
        </p:nvSpPr>
        <p:spPr>
          <a:xfrm>
            <a:off x="3169648" y="353777"/>
            <a:ext cx="568863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Brain rythms</a:t>
            </a:r>
            <a:endParaRPr sz="3600">
              <a:solidFill>
                <a:schemeClr val="dk1"/>
              </a:solidFill>
              <a:latin typeface="Arial"/>
              <a:ea typeface="Arial"/>
              <a:cs typeface="Arial"/>
              <a:sym typeface="Arial"/>
            </a:endParaRPr>
          </a:p>
        </p:txBody>
      </p:sp>
      <p:sp>
        <p:nvSpPr>
          <p:cNvPr id="365" name="Google Shape;365;p37"/>
          <p:cNvSpPr txBox="1"/>
          <p:nvPr/>
        </p:nvSpPr>
        <p:spPr>
          <a:xfrm>
            <a:off x="1071538" y="1643050"/>
            <a:ext cx="578647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Oscillatory signals</a:t>
            </a:r>
            <a:endParaRPr sz="32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71" name="Google Shape;371;p38"/>
          <p:cNvSpPr/>
          <p:nvPr/>
        </p:nvSpPr>
        <p:spPr>
          <a:xfrm>
            <a:off x="185738" y="60325"/>
            <a:ext cx="2592387" cy="457200"/>
          </a:xfrm>
          <a:prstGeom prst="roundRect">
            <a:avLst>
              <a:gd name="adj" fmla="val 34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72" name="Google Shape;372;p38"/>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73" name="Google Shape;373;p38"/>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74" name="Google Shape;374;p38"/>
          <p:cNvSpPr txBox="1"/>
          <p:nvPr/>
        </p:nvSpPr>
        <p:spPr>
          <a:xfrm>
            <a:off x="3169648" y="353777"/>
            <a:ext cx="568863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Brain rythms</a:t>
            </a:r>
            <a:endParaRPr sz="3600">
              <a:solidFill>
                <a:schemeClr val="dk1"/>
              </a:solidFill>
              <a:latin typeface="Arial"/>
              <a:ea typeface="Arial"/>
              <a:cs typeface="Arial"/>
              <a:sym typeface="Arial"/>
            </a:endParaRPr>
          </a:p>
        </p:txBody>
      </p:sp>
      <p:pic>
        <p:nvPicPr>
          <p:cNvPr id="375" name="Google Shape;375;p38"/>
          <p:cNvPicPr preferRelativeResize="0"/>
          <p:nvPr/>
        </p:nvPicPr>
        <p:blipFill>
          <a:blip r:embed="rId3">
            <a:alphaModFix/>
          </a:blip>
          <a:stretch>
            <a:fillRect/>
          </a:stretch>
        </p:blipFill>
        <p:spPr>
          <a:xfrm>
            <a:off x="152400" y="1853519"/>
            <a:ext cx="8839201" cy="4365325"/>
          </a:xfrm>
          <a:prstGeom prst="rect">
            <a:avLst/>
          </a:prstGeom>
          <a:noFill/>
          <a:ln>
            <a:noFill/>
          </a:ln>
        </p:spPr>
      </p:pic>
      <p:sp>
        <p:nvSpPr>
          <p:cNvPr id="376" name="Google Shape;376;p38"/>
          <p:cNvSpPr txBox="1"/>
          <p:nvPr/>
        </p:nvSpPr>
        <p:spPr>
          <a:xfrm>
            <a:off x="637821" y="1478550"/>
            <a:ext cx="7676100" cy="94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a:solidFill>
                  <a:schemeClr val="dk1"/>
                </a:solidFill>
              </a:rPr>
              <a:t>Need to apply models on the data to quantify, for example the Fourier transform ( simple oscillatory function such as sines and cosines)</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82" name="Google Shape;382;p39"/>
          <p:cNvSpPr/>
          <p:nvPr/>
        </p:nvSpPr>
        <p:spPr>
          <a:xfrm>
            <a:off x="185738" y="60325"/>
            <a:ext cx="2592387" cy="457200"/>
          </a:xfrm>
          <a:prstGeom prst="roundRect">
            <a:avLst>
              <a:gd name="adj" fmla="val 34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83" name="Google Shape;383;p39"/>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84" name="Google Shape;384;p39"/>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85" name="Google Shape;385;p39"/>
          <p:cNvSpPr txBox="1"/>
          <p:nvPr/>
        </p:nvSpPr>
        <p:spPr>
          <a:xfrm>
            <a:off x="3169648" y="353777"/>
            <a:ext cx="568863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Brain rythms</a:t>
            </a:r>
            <a:endParaRPr sz="3600">
              <a:solidFill>
                <a:schemeClr val="dk1"/>
              </a:solidFill>
              <a:latin typeface="Arial"/>
              <a:ea typeface="Arial"/>
              <a:cs typeface="Arial"/>
              <a:sym typeface="Arial"/>
            </a:endParaRPr>
          </a:p>
        </p:txBody>
      </p:sp>
      <p:pic>
        <p:nvPicPr>
          <p:cNvPr id="386" name="Google Shape;386;p39"/>
          <p:cNvPicPr preferRelativeResize="0"/>
          <p:nvPr/>
        </p:nvPicPr>
        <p:blipFill rotWithShape="1">
          <a:blip r:embed="rId3">
            <a:alphaModFix/>
          </a:blip>
          <a:srcRect l="1149" t="10417"/>
          <a:stretch/>
        </p:blipFill>
        <p:spPr>
          <a:xfrm>
            <a:off x="571472" y="1714488"/>
            <a:ext cx="8174034" cy="49006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2" name="Google Shape;392;p40"/>
          <p:cNvPicPr preferRelativeResize="0"/>
          <p:nvPr/>
        </p:nvPicPr>
        <p:blipFill rotWithShape="1">
          <a:blip r:embed="rId3">
            <a:alphaModFix/>
          </a:blip>
          <a:srcRect r="43768" b="1022"/>
          <a:stretch/>
        </p:blipFill>
        <p:spPr>
          <a:xfrm>
            <a:off x="785786" y="980732"/>
            <a:ext cx="7223474" cy="5305788"/>
          </a:xfrm>
          <a:prstGeom prst="rect">
            <a:avLst/>
          </a:prstGeom>
          <a:noFill/>
          <a:ln>
            <a:noFill/>
          </a:ln>
        </p:spPr>
      </p:pic>
      <p:sp>
        <p:nvSpPr>
          <p:cNvPr id="393" name="Google Shape;393;p40" descr="Images intégrées 1"/>
          <p:cNvSpPr/>
          <p:nvPr/>
        </p:nvSpPr>
        <p:spPr>
          <a:xfrm>
            <a:off x="155575" y="-800100"/>
            <a:ext cx="5343525" cy="167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40" descr="Images intégrées 1"/>
          <p:cNvSpPr/>
          <p:nvPr/>
        </p:nvSpPr>
        <p:spPr>
          <a:xfrm>
            <a:off x="307975" y="-647700"/>
            <a:ext cx="5343525" cy="167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40"/>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396" name="Google Shape;396;p40"/>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397" name="Google Shape;397;p40"/>
          <p:cNvSpPr txBox="1"/>
          <p:nvPr/>
        </p:nvSpPr>
        <p:spPr>
          <a:xfrm>
            <a:off x="3169648" y="353777"/>
            <a:ext cx="568863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Brain rythms</a:t>
            </a:r>
            <a:endParaRPr sz="3600">
              <a:solidFill>
                <a:schemeClr val="dk1"/>
              </a:solidFill>
              <a:latin typeface="Arial"/>
              <a:ea typeface="Arial"/>
              <a:cs typeface="Arial"/>
              <a:sym typeface="Arial"/>
            </a:endParaRPr>
          </a:p>
        </p:txBody>
      </p:sp>
      <p:sp>
        <p:nvSpPr>
          <p:cNvPr id="398" name="Google Shape;398;p40"/>
          <p:cNvSpPr txBox="1"/>
          <p:nvPr/>
        </p:nvSpPr>
        <p:spPr>
          <a:xfrm>
            <a:off x="5499100" y="6165304"/>
            <a:ext cx="231326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Donner et al., 2009</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p:nvPr/>
        </p:nvSpPr>
        <p:spPr>
          <a:xfrm>
            <a:off x="0" y="2348880"/>
            <a:ext cx="9158033" cy="1619999"/>
          </a:xfrm>
          <a:prstGeom prst="rect">
            <a:avLst/>
          </a:prstGeom>
          <a:solidFill>
            <a:srgbClr val="974806">
              <a:alpha val="8627"/>
            </a:srgbClr>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404" name="Google Shape;404;p41"/>
          <p:cNvSpPr txBox="1"/>
          <p:nvPr/>
        </p:nvSpPr>
        <p:spPr>
          <a:xfrm>
            <a:off x="2091821" y="2643426"/>
            <a:ext cx="5362045" cy="86177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 Analyses of EEG signal:</a:t>
            </a:r>
            <a:endParaRPr/>
          </a:p>
          <a:p>
            <a:pPr marL="0" marR="0" lvl="0" indent="0" algn="ctr" rtl="0">
              <a:spcBef>
                <a:spcPts val="0"/>
              </a:spcBef>
              <a:spcAft>
                <a:spcPts val="0"/>
              </a:spcAft>
              <a:buNone/>
            </a:pPr>
            <a:r>
              <a:rPr lang="en-US" sz="2800">
                <a:solidFill>
                  <a:schemeClr val="dk1"/>
                </a:solidFill>
                <a:latin typeface="Arial"/>
                <a:ea typeface="Arial"/>
                <a:cs typeface="Arial"/>
                <a:sym typeface="Arial"/>
              </a:rPr>
              <a:t>Model/regression based analyses</a:t>
            </a:r>
            <a:endParaRPr sz="2800">
              <a:solidFill>
                <a:schemeClr val="dk1"/>
              </a:solidFill>
              <a:latin typeface="Arial"/>
              <a:ea typeface="Arial"/>
              <a:cs typeface="Arial"/>
              <a:sym typeface="Arial"/>
            </a:endParaRPr>
          </a:p>
        </p:txBody>
      </p:sp>
      <p:sp>
        <p:nvSpPr>
          <p:cNvPr id="405" name="Google Shape;40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9" name="Google Shape;109;p15"/>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10" name="Google Shape;110;p15"/>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11" name="Google Shape;111;p15"/>
          <p:cNvSpPr txBox="1"/>
          <p:nvPr/>
        </p:nvSpPr>
        <p:spPr>
          <a:xfrm>
            <a:off x="1413992" y="332656"/>
            <a:ext cx="7272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Steps to conduct a scientific experiment</a:t>
            </a:r>
            <a:endParaRPr sz="2800">
              <a:solidFill>
                <a:schemeClr val="dk1"/>
              </a:solidFill>
              <a:latin typeface="Arial"/>
              <a:ea typeface="Arial"/>
              <a:cs typeface="Arial"/>
              <a:sym typeface="Arial"/>
            </a:endParaRPr>
          </a:p>
        </p:txBody>
      </p:sp>
      <p:sp>
        <p:nvSpPr>
          <p:cNvPr id="112" name="Google Shape;112;p15"/>
          <p:cNvSpPr txBox="1"/>
          <p:nvPr/>
        </p:nvSpPr>
        <p:spPr>
          <a:xfrm>
            <a:off x="215008" y="1484784"/>
            <a:ext cx="8928900" cy="455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1)Theoretical question</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2) Working Hypotheses</a:t>
            </a:r>
            <a:endParaRPr sz="2800">
              <a:solidFill>
                <a:schemeClr val="dk1"/>
              </a:solidFill>
              <a:latin typeface="Arial"/>
              <a:ea typeface="Arial"/>
              <a:cs typeface="Arial"/>
              <a:sym typeface="Arial"/>
            </a:endParaRPr>
          </a:p>
        </p:txBody>
      </p:sp>
      <p:sp>
        <p:nvSpPr>
          <p:cNvPr id="113" name="Google Shape;113;p15"/>
          <p:cNvSpPr txBox="1"/>
          <p:nvPr/>
        </p:nvSpPr>
        <p:spPr>
          <a:xfrm>
            <a:off x="3995700" y="1706638"/>
            <a:ext cx="4691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0000"/>
                </a:solidFill>
              </a:rPr>
              <a:t>How does the brain encode information?</a:t>
            </a:r>
            <a:endParaRPr sz="180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412" name="Google Shape;412;p42"/>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413" name="Google Shape;413;p42"/>
          <p:cNvSpPr txBox="1"/>
          <p:nvPr/>
        </p:nvSpPr>
        <p:spPr>
          <a:xfrm>
            <a:off x="1896875" y="476673"/>
            <a:ext cx="617558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Helvetica Neue"/>
                <a:ea typeface="Helvetica Neue"/>
                <a:cs typeface="Helvetica Neue"/>
                <a:sym typeface="Helvetica Neue"/>
              </a:rPr>
              <a:t>Example: Facial expressions of threat</a:t>
            </a:r>
            <a:endParaRPr sz="2800">
              <a:solidFill>
                <a:schemeClr val="dk1"/>
              </a:solidFill>
              <a:latin typeface="Helvetica Neue"/>
              <a:ea typeface="Helvetica Neue"/>
              <a:cs typeface="Helvetica Neue"/>
              <a:sym typeface="Helvetica Neue"/>
            </a:endParaRPr>
          </a:p>
        </p:txBody>
      </p:sp>
      <p:grpSp>
        <p:nvGrpSpPr>
          <p:cNvPr id="414" name="Google Shape;414;p42"/>
          <p:cNvGrpSpPr/>
          <p:nvPr/>
        </p:nvGrpSpPr>
        <p:grpSpPr>
          <a:xfrm flipH="1">
            <a:off x="1111712" y="2780928"/>
            <a:ext cx="6188986" cy="1330043"/>
            <a:chOff x="1447996" y="3340528"/>
            <a:chExt cx="6188986" cy="1330043"/>
          </a:xfrm>
        </p:grpSpPr>
        <p:pic>
          <p:nvPicPr>
            <p:cNvPr id="415" name="Google Shape;415;p42" descr="C:\Users\Marwa\Desktop\julie\F01_D_F7.bmp"/>
            <p:cNvPicPr preferRelativeResize="0"/>
            <p:nvPr/>
          </p:nvPicPr>
          <p:blipFill rotWithShape="1">
            <a:blip r:embed="rId3">
              <a:alphaModFix/>
            </a:blip>
            <a:srcRect l="34859" t="20083" r="31133" b="21354"/>
            <a:stretch/>
          </p:blipFill>
          <p:spPr>
            <a:xfrm>
              <a:off x="6868561" y="3796366"/>
              <a:ext cx="658122" cy="863271"/>
            </a:xfrm>
            <a:prstGeom prst="rect">
              <a:avLst/>
            </a:prstGeom>
            <a:noFill/>
            <a:ln>
              <a:noFill/>
            </a:ln>
          </p:spPr>
        </p:pic>
        <p:pic>
          <p:nvPicPr>
            <p:cNvPr id="416" name="Google Shape;416;p42" descr="C:\Users\Marwa\Desktop\julie\F01_D_A7.bmp"/>
            <p:cNvPicPr preferRelativeResize="0"/>
            <p:nvPr/>
          </p:nvPicPr>
          <p:blipFill rotWithShape="1">
            <a:blip r:embed="rId4">
              <a:alphaModFix/>
            </a:blip>
            <a:srcRect l="30454" t="19421" r="30065" b="20534"/>
            <a:stretch/>
          </p:blipFill>
          <p:spPr>
            <a:xfrm>
              <a:off x="1490901" y="3785432"/>
              <a:ext cx="764066" cy="885139"/>
            </a:xfrm>
            <a:prstGeom prst="rect">
              <a:avLst/>
            </a:prstGeom>
            <a:noFill/>
            <a:ln>
              <a:noFill/>
            </a:ln>
          </p:spPr>
        </p:pic>
        <p:sp>
          <p:nvSpPr>
            <p:cNvPr id="417" name="Google Shape;417;p42"/>
            <p:cNvSpPr txBox="1"/>
            <p:nvPr/>
          </p:nvSpPr>
          <p:spPr>
            <a:xfrm>
              <a:off x="6716380" y="3340528"/>
              <a:ext cx="92060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fearful</a:t>
              </a:r>
              <a:endParaRPr sz="1800">
                <a:solidFill>
                  <a:schemeClr val="dk1"/>
                </a:solidFill>
                <a:latin typeface="Helvetica Neue Light"/>
                <a:ea typeface="Helvetica Neue Light"/>
                <a:cs typeface="Helvetica Neue Light"/>
                <a:sym typeface="Helvetica Neue Light"/>
              </a:endParaRPr>
            </a:p>
          </p:txBody>
        </p:sp>
        <p:sp>
          <p:nvSpPr>
            <p:cNvPr id="418" name="Google Shape;418;p42"/>
            <p:cNvSpPr txBox="1"/>
            <p:nvPr/>
          </p:nvSpPr>
          <p:spPr>
            <a:xfrm>
              <a:off x="1447996" y="3340528"/>
              <a:ext cx="86409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angry</a:t>
              </a:r>
              <a:endParaRPr sz="1800">
                <a:solidFill>
                  <a:schemeClr val="dk1"/>
                </a:solidFill>
                <a:latin typeface="Helvetica Neue Light"/>
                <a:ea typeface="Helvetica Neue Light"/>
                <a:cs typeface="Helvetica Neue Light"/>
                <a:sym typeface="Helvetica Neue Light"/>
              </a:endParaRPr>
            </a:p>
          </p:txBody>
        </p:sp>
      </p:grpSp>
      <p:grpSp>
        <p:nvGrpSpPr>
          <p:cNvPr id="419" name="Google Shape;419;p42"/>
          <p:cNvGrpSpPr/>
          <p:nvPr/>
        </p:nvGrpSpPr>
        <p:grpSpPr>
          <a:xfrm flipH="1">
            <a:off x="1129950" y="4259078"/>
            <a:ext cx="6093028" cy="1006396"/>
            <a:chOff x="1531986" y="4861092"/>
            <a:chExt cx="6093028" cy="1006396"/>
          </a:xfrm>
        </p:grpSpPr>
        <p:pic>
          <p:nvPicPr>
            <p:cNvPr id="420" name="Google Shape;420;p42" descr="C:\Users\Marwa\Desktop\julie\F01_L_F7.bmp"/>
            <p:cNvPicPr preferRelativeResize="0"/>
            <p:nvPr/>
          </p:nvPicPr>
          <p:blipFill rotWithShape="1">
            <a:blip r:embed="rId5">
              <a:alphaModFix/>
            </a:blip>
            <a:srcRect l="32469" t="17588" r="26021" b="22542"/>
            <a:stretch/>
          </p:blipFill>
          <p:spPr>
            <a:xfrm>
              <a:off x="6821708" y="4893110"/>
              <a:ext cx="803306" cy="882562"/>
            </a:xfrm>
            <a:prstGeom prst="rect">
              <a:avLst/>
            </a:prstGeom>
            <a:noFill/>
            <a:ln>
              <a:noFill/>
            </a:ln>
          </p:spPr>
        </p:pic>
        <p:pic>
          <p:nvPicPr>
            <p:cNvPr id="421" name="Google Shape;421;p42" descr="C:\Users\Marwa\Desktop\julie\F01_L_F5.bmp"/>
            <p:cNvPicPr preferRelativeResize="0"/>
            <p:nvPr/>
          </p:nvPicPr>
          <p:blipFill rotWithShape="1">
            <a:blip r:embed="rId6">
              <a:alphaModFix/>
            </a:blip>
            <a:srcRect l="34293" t="19474" r="29345" b="18927"/>
            <a:stretch/>
          </p:blipFill>
          <p:spPr>
            <a:xfrm>
              <a:off x="5956619" y="4925434"/>
              <a:ext cx="703667" cy="908048"/>
            </a:xfrm>
            <a:prstGeom prst="rect">
              <a:avLst/>
            </a:prstGeom>
            <a:noFill/>
            <a:ln>
              <a:noFill/>
            </a:ln>
          </p:spPr>
        </p:pic>
        <p:pic>
          <p:nvPicPr>
            <p:cNvPr id="422" name="Google Shape;422;p42" descr="C:\Users\Marwa\Desktop\julie\F01_L_F3.bmp"/>
            <p:cNvPicPr preferRelativeResize="0"/>
            <p:nvPr/>
          </p:nvPicPr>
          <p:blipFill rotWithShape="1">
            <a:blip r:embed="rId7">
              <a:alphaModFix/>
            </a:blip>
            <a:srcRect l="32946" t="17512" r="27753" b="21330"/>
            <a:stretch/>
          </p:blipFill>
          <p:spPr>
            <a:xfrm>
              <a:off x="5048750" y="4891324"/>
              <a:ext cx="760577" cy="901510"/>
            </a:xfrm>
            <a:prstGeom prst="rect">
              <a:avLst/>
            </a:prstGeom>
            <a:noFill/>
            <a:ln>
              <a:noFill/>
            </a:ln>
          </p:spPr>
        </p:pic>
        <p:pic>
          <p:nvPicPr>
            <p:cNvPr id="423" name="Google Shape;423;p42" descr="C:\Users\Marwa\Desktop\julie\F01_L_F1.bmp"/>
            <p:cNvPicPr preferRelativeResize="0"/>
            <p:nvPr/>
          </p:nvPicPr>
          <p:blipFill rotWithShape="1">
            <a:blip r:embed="rId8">
              <a:alphaModFix/>
            </a:blip>
            <a:srcRect l="34634" t="15479" r="29671" b="16249"/>
            <a:stretch/>
          </p:blipFill>
          <p:spPr>
            <a:xfrm>
              <a:off x="4192108" y="4861092"/>
              <a:ext cx="690801" cy="1006396"/>
            </a:xfrm>
            <a:prstGeom prst="rect">
              <a:avLst/>
            </a:prstGeom>
            <a:noFill/>
            <a:ln>
              <a:noFill/>
            </a:ln>
          </p:spPr>
        </p:pic>
        <p:pic>
          <p:nvPicPr>
            <p:cNvPr id="424" name="Google Shape;424;p42" descr="C:\Users\Marwa\Desktop\julie\F01_L_A7.bmp"/>
            <p:cNvPicPr preferRelativeResize="0"/>
            <p:nvPr/>
          </p:nvPicPr>
          <p:blipFill rotWithShape="1">
            <a:blip r:embed="rId9">
              <a:alphaModFix/>
            </a:blip>
            <a:srcRect l="32553" t="18629" r="32748" b="20034"/>
            <a:stretch/>
          </p:blipFill>
          <p:spPr>
            <a:xfrm>
              <a:off x="1531986" y="4931574"/>
              <a:ext cx="671495" cy="904165"/>
            </a:xfrm>
            <a:prstGeom prst="rect">
              <a:avLst/>
            </a:prstGeom>
            <a:noFill/>
            <a:ln>
              <a:noFill/>
            </a:ln>
          </p:spPr>
        </p:pic>
        <p:pic>
          <p:nvPicPr>
            <p:cNvPr id="425" name="Google Shape;425;p42" descr="C:\Users\Marwa\Desktop\julie\F01_L_A5.bmp"/>
            <p:cNvPicPr preferRelativeResize="0"/>
            <p:nvPr/>
          </p:nvPicPr>
          <p:blipFill rotWithShape="1">
            <a:blip r:embed="rId10">
              <a:alphaModFix/>
            </a:blip>
            <a:srcRect l="31623" t="18145" r="30687" b="20985"/>
            <a:stretch/>
          </p:blipFill>
          <p:spPr>
            <a:xfrm>
              <a:off x="2383385" y="4927591"/>
              <a:ext cx="729393" cy="897310"/>
            </a:xfrm>
            <a:prstGeom prst="rect">
              <a:avLst/>
            </a:prstGeom>
            <a:noFill/>
            <a:ln>
              <a:noFill/>
            </a:ln>
          </p:spPr>
        </p:pic>
        <p:pic>
          <p:nvPicPr>
            <p:cNvPr id="426" name="Google Shape;426;p42" descr="C:\Users\Marwa\Desktop\julie\F01_L_A3.bmp"/>
            <p:cNvPicPr preferRelativeResize="0"/>
            <p:nvPr/>
          </p:nvPicPr>
          <p:blipFill rotWithShape="1">
            <a:blip r:embed="rId11">
              <a:alphaModFix/>
            </a:blip>
            <a:srcRect l="33030" t="17885" r="27537" b="17766"/>
            <a:stretch/>
          </p:blipFill>
          <p:spPr>
            <a:xfrm>
              <a:off x="3290665" y="4910839"/>
              <a:ext cx="763123" cy="948584"/>
            </a:xfrm>
            <a:prstGeom prst="rect">
              <a:avLst/>
            </a:prstGeom>
            <a:noFill/>
            <a:ln>
              <a:noFill/>
            </a:ln>
          </p:spPr>
        </p:pic>
      </p:grpSp>
      <p:grpSp>
        <p:nvGrpSpPr>
          <p:cNvPr id="427" name="Google Shape;427;p42"/>
          <p:cNvGrpSpPr/>
          <p:nvPr/>
        </p:nvGrpSpPr>
        <p:grpSpPr>
          <a:xfrm flipH="1">
            <a:off x="2051720" y="2780928"/>
            <a:ext cx="4247077" cy="1386584"/>
            <a:chOff x="2441283" y="3340528"/>
            <a:chExt cx="4247077" cy="1386584"/>
          </a:xfrm>
        </p:grpSpPr>
        <p:pic>
          <p:nvPicPr>
            <p:cNvPr id="428" name="Google Shape;428;p42" descr="C:\Users\Marwa\Desktop\julie\F01_D_A3.bmp"/>
            <p:cNvPicPr preferRelativeResize="0"/>
            <p:nvPr/>
          </p:nvPicPr>
          <p:blipFill rotWithShape="1">
            <a:blip r:embed="rId12">
              <a:alphaModFix/>
            </a:blip>
            <a:srcRect l="34969" t="15079" r="31826" b="17202"/>
            <a:stretch/>
          </p:blipFill>
          <p:spPr>
            <a:xfrm>
              <a:off x="3327805" y="3728891"/>
              <a:ext cx="642578" cy="998221"/>
            </a:xfrm>
            <a:prstGeom prst="rect">
              <a:avLst/>
            </a:prstGeom>
            <a:noFill/>
            <a:ln>
              <a:noFill/>
            </a:ln>
          </p:spPr>
        </p:pic>
        <p:pic>
          <p:nvPicPr>
            <p:cNvPr id="429" name="Google Shape;429;p42" descr="C:\Users\Marwa\Desktop\julie\F01_D_F5.bmp"/>
            <p:cNvPicPr preferRelativeResize="0"/>
            <p:nvPr/>
          </p:nvPicPr>
          <p:blipFill rotWithShape="1">
            <a:blip r:embed="rId13">
              <a:alphaModFix/>
            </a:blip>
            <a:srcRect l="32967" t="14626" r="28777" b="17633"/>
            <a:stretch/>
          </p:blipFill>
          <p:spPr>
            <a:xfrm>
              <a:off x="5948038" y="3720141"/>
              <a:ext cx="740322" cy="998558"/>
            </a:xfrm>
            <a:prstGeom prst="rect">
              <a:avLst/>
            </a:prstGeom>
            <a:noFill/>
            <a:ln>
              <a:noFill/>
            </a:ln>
          </p:spPr>
        </p:pic>
        <p:pic>
          <p:nvPicPr>
            <p:cNvPr id="430" name="Google Shape;430;p42" descr="C:\Users\Marwa\Desktop\julie\F01_D_F3.bmp"/>
            <p:cNvPicPr preferRelativeResize="0"/>
            <p:nvPr/>
          </p:nvPicPr>
          <p:blipFill rotWithShape="1">
            <a:blip r:embed="rId14">
              <a:alphaModFix/>
            </a:blip>
            <a:srcRect l="30119" t="18517" r="24839" b="20612"/>
            <a:stretch/>
          </p:blipFill>
          <p:spPr>
            <a:xfrm>
              <a:off x="5005845" y="3779347"/>
              <a:ext cx="871671" cy="897309"/>
            </a:xfrm>
            <a:prstGeom prst="rect">
              <a:avLst/>
            </a:prstGeom>
            <a:noFill/>
            <a:ln>
              <a:noFill/>
            </a:ln>
          </p:spPr>
        </p:pic>
        <p:pic>
          <p:nvPicPr>
            <p:cNvPr id="431" name="Google Shape;431;p42" descr="C:\Users\Marwa\Desktop\julie\F01_D_F1.bmp"/>
            <p:cNvPicPr preferRelativeResize="0"/>
            <p:nvPr/>
          </p:nvPicPr>
          <p:blipFill rotWithShape="1">
            <a:blip r:embed="rId15">
              <a:alphaModFix/>
            </a:blip>
            <a:srcRect l="32088" t="20319" r="28684" b="19668"/>
            <a:stretch/>
          </p:blipFill>
          <p:spPr>
            <a:xfrm>
              <a:off x="4149484" y="3811407"/>
              <a:ext cx="759168" cy="884675"/>
            </a:xfrm>
            <a:prstGeom prst="rect">
              <a:avLst/>
            </a:prstGeom>
            <a:noFill/>
            <a:ln>
              <a:noFill/>
            </a:ln>
          </p:spPr>
        </p:pic>
        <p:pic>
          <p:nvPicPr>
            <p:cNvPr id="432" name="Google Shape;432;p42" descr="C:\Users\Marwa\Desktop\julie\F01_D_A5.bmp"/>
            <p:cNvPicPr preferRelativeResize="0"/>
            <p:nvPr/>
          </p:nvPicPr>
          <p:blipFill rotWithShape="1">
            <a:blip r:embed="rId16">
              <a:alphaModFix/>
            </a:blip>
            <a:srcRect l="34297" t="18803" r="31005" b="18006"/>
            <a:stretch/>
          </p:blipFill>
          <p:spPr>
            <a:xfrm>
              <a:off x="2441283" y="3779418"/>
              <a:ext cx="671495" cy="931491"/>
            </a:xfrm>
            <a:prstGeom prst="rect">
              <a:avLst/>
            </a:prstGeom>
            <a:noFill/>
            <a:ln>
              <a:noFill/>
            </a:ln>
          </p:spPr>
        </p:pic>
        <p:sp>
          <p:nvSpPr>
            <p:cNvPr id="433" name="Google Shape;433;p42"/>
            <p:cNvSpPr txBox="1"/>
            <p:nvPr/>
          </p:nvSpPr>
          <p:spPr>
            <a:xfrm>
              <a:off x="4044556" y="3340528"/>
              <a:ext cx="93554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neutral</a:t>
              </a:r>
              <a:endParaRPr sz="1800">
                <a:solidFill>
                  <a:schemeClr val="dk1"/>
                </a:solidFill>
                <a:latin typeface="Helvetica Neue Light"/>
                <a:ea typeface="Helvetica Neue Light"/>
                <a:cs typeface="Helvetica Neue Light"/>
                <a:sym typeface="Helvetica Neue Light"/>
              </a:endParaRPr>
            </a:p>
          </p:txBody>
        </p:sp>
      </p:grpSp>
      <p:grpSp>
        <p:nvGrpSpPr>
          <p:cNvPr id="434" name="Google Shape;434;p42"/>
          <p:cNvGrpSpPr/>
          <p:nvPr/>
        </p:nvGrpSpPr>
        <p:grpSpPr>
          <a:xfrm>
            <a:off x="1187624" y="5496670"/>
            <a:ext cx="6336704" cy="513332"/>
            <a:chOff x="1387428" y="6056270"/>
            <a:chExt cx="6336704" cy="513332"/>
          </a:xfrm>
        </p:grpSpPr>
        <p:cxnSp>
          <p:nvCxnSpPr>
            <p:cNvPr id="435" name="Google Shape;435;p42"/>
            <p:cNvCxnSpPr/>
            <p:nvPr/>
          </p:nvCxnSpPr>
          <p:spPr>
            <a:xfrm>
              <a:off x="4479219" y="6126507"/>
              <a:ext cx="3047464" cy="0"/>
            </a:xfrm>
            <a:prstGeom prst="straightConnector1">
              <a:avLst/>
            </a:prstGeom>
            <a:noFill/>
            <a:ln w="19050" cap="flat" cmpd="sng">
              <a:solidFill>
                <a:schemeClr val="dk1"/>
              </a:solidFill>
              <a:prstDash val="solid"/>
              <a:round/>
              <a:headEnd type="none" w="sm" len="sm"/>
              <a:tailEnd type="triangle" w="lg" len="lg"/>
            </a:ln>
          </p:spPr>
        </p:cxnSp>
        <p:sp>
          <p:nvSpPr>
            <p:cNvPr id="436" name="Google Shape;436;p42"/>
            <p:cNvSpPr txBox="1"/>
            <p:nvPr/>
          </p:nvSpPr>
          <p:spPr>
            <a:xfrm>
              <a:off x="5320708" y="6200270"/>
              <a:ext cx="2403424"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Helvetica Neue"/>
                  <a:ea typeface="Helvetica Neue"/>
                  <a:cs typeface="Helvetica Neue"/>
                  <a:sym typeface="Helvetica Neue"/>
                </a:rPr>
                <a:t>evidence for </a:t>
              </a:r>
              <a:r>
                <a:rPr lang="en-US" sz="1800">
                  <a:solidFill>
                    <a:schemeClr val="dk1"/>
                  </a:solidFill>
                  <a:latin typeface="Helvetica Neue Light"/>
                  <a:ea typeface="Helvetica Neue Light"/>
                  <a:cs typeface="Helvetica Neue Light"/>
                  <a:sym typeface="Helvetica Neue Light"/>
                </a:rPr>
                <a:t>angry</a:t>
              </a:r>
              <a:endParaRPr sz="1800">
                <a:solidFill>
                  <a:schemeClr val="dk1"/>
                </a:solidFill>
                <a:latin typeface="Helvetica Neue Light"/>
                <a:ea typeface="Helvetica Neue Light"/>
                <a:cs typeface="Helvetica Neue Light"/>
                <a:sym typeface="Helvetica Neue Light"/>
              </a:endParaRPr>
            </a:p>
          </p:txBody>
        </p:sp>
        <p:cxnSp>
          <p:nvCxnSpPr>
            <p:cNvPr id="437" name="Google Shape;437;p42"/>
            <p:cNvCxnSpPr/>
            <p:nvPr/>
          </p:nvCxnSpPr>
          <p:spPr>
            <a:xfrm rot="10800000">
              <a:off x="1489082" y="6124457"/>
              <a:ext cx="2990139" cy="2050"/>
            </a:xfrm>
            <a:prstGeom prst="straightConnector1">
              <a:avLst/>
            </a:prstGeom>
            <a:noFill/>
            <a:ln w="19050" cap="flat" cmpd="sng">
              <a:solidFill>
                <a:schemeClr val="dk1"/>
              </a:solidFill>
              <a:prstDash val="solid"/>
              <a:round/>
              <a:headEnd type="none" w="sm" len="sm"/>
              <a:tailEnd type="triangle" w="lg" len="lg"/>
            </a:ln>
          </p:spPr>
        </p:cxnSp>
        <p:cxnSp>
          <p:nvCxnSpPr>
            <p:cNvPr id="438" name="Google Shape;438;p42"/>
            <p:cNvCxnSpPr/>
            <p:nvPr/>
          </p:nvCxnSpPr>
          <p:spPr>
            <a:xfrm rot="10800000">
              <a:off x="4479221" y="6056270"/>
              <a:ext cx="0" cy="144000"/>
            </a:xfrm>
            <a:prstGeom prst="straightConnector1">
              <a:avLst/>
            </a:prstGeom>
            <a:noFill/>
            <a:ln w="19050" cap="flat" cmpd="sng">
              <a:solidFill>
                <a:schemeClr val="dk1"/>
              </a:solidFill>
              <a:prstDash val="solid"/>
              <a:round/>
              <a:headEnd type="none" w="sm" len="sm"/>
              <a:tailEnd type="none" w="sm" len="sm"/>
            </a:ln>
          </p:spPr>
        </p:cxnSp>
        <p:sp>
          <p:nvSpPr>
            <p:cNvPr id="439" name="Google Shape;439;p42"/>
            <p:cNvSpPr txBox="1"/>
            <p:nvPr/>
          </p:nvSpPr>
          <p:spPr>
            <a:xfrm>
              <a:off x="1387428" y="6200270"/>
              <a:ext cx="2338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evidence for </a:t>
              </a:r>
              <a:r>
                <a:rPr lang="en-US" sz="1800">
                  <a:solidFill>
                    <a:schemeClr val="dk1"/>
                  </a:solidFill>
                  <a:latin typeface="Helvetica Neue Light"/>
                  <a:ea typeface="Helvetica Neue Light"/>
                  <a:cs typeface="Helvetica Neue Light"/>
                  <a:sym typeface="Helvetica Neue Light"/>
                </a:rPr>
                <a:t>fearful</a:t>
              </a:r>
              <a:endParaRPr sz="1800">
                <a:solidFill>
                  <a:schemeClr val="dk1"/>
                </a:solidFill>
                <a:latin typeface="Helvetica Neue Light"/>
                <a:ea typeface="Helvetica Neue Light"/>
                <a:cs typeface="Helvetica Neue Light"/>
                <a:sym typeface="Helvetica Neue Light"/>
              </a:endParaRPr>
            </a:p>
          </p:txBody>
        </p:sp>
        <p:sp>
          <p:nvSpPr>
            <p:cNvPr id="440" name="Google Shape;440;p42"/>
            <p:cNvSpPr txBox="1"/>
            <p:nvPr/>
          </p:nvSpPr>
          <p:spPr>
            <a:xfrm>
              <a:off x="3936059" y="6154395"/>
              <a:ext cx="109374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Helvetica Neue"/>
                  <a:ea typeface="Helvetica Neue"/>
                  <a:cs typeface="Helvetica Neue"/>
                  <a:sym typeface="Helvetica Neue"/>
                </a:rPr>
                <a:t>0</a:t>
              </a:r>
              <a:endParaRPr sz="1400">
                <a:solidFill>
                  <a:schemeClr val="dk1"/>
                </a:solidFill>
                <a:latin typeface="Helvetica Neue"/>
                <a:ea typeface="Helvetica Neue"/>
                <a:cs typeface="Helvetica Neue"/>
                <a:sym typeface="Helvetica Neue"/>
              </a:endParaRPr>
            </a:p>
          </p:txBody>
        </p:sp>
      </p:grpSp>
      <p:sp>
        <p:nvSpPr>
          <p:cNvPr id="441" name="Google Shape;441;p42"/>
          <p:cNvSpPr txBox="1"/>
          <p:nvPr/>
        </p:nvSpPr>
        <p:spPr>
          <a:xfrm>
            <a:off x="7371834" y="3574013"/>
            <a:ext cx="8954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3F3F3F"/>
                </a:solidFill>
                <a:latin typeface="Helvetica Neue"/>
                <a:ea typeface="Helvetica Neue"/>
                <a:cs typeface="Helvetica Neue"/>
                <a:sym typeface="Helvetica Neue"/>
              </a:rPr>
              <a:t>direct</a:t>
            </a:r>
            <a:endParaRPr sz="1800">
              <a:solidFill>
                <a:srgbClr val="3F3F3F"/>
              </a:solidFill>
              <a:latin typeface="Helvetica Neue"/>
              <a:ea typeface="Helvetica Neue"/>
              <a:cs typeface="Helvetica Neue"/>
              <a:sym typeface="Helvetica Neue"/>
            </a:endParaRPr>
          </a:p>
        </p:txBody>
      </p:sp>
      <p:sp>
        <p:nvSpPr>
          <p:cNvPr id="442" name="Google Shape;442;p42"/>
          <p:cNvSpPr txBox="1"/>
          <p:nvPr/>
        </p:nvSpPr>
        <p:spPr>
          <a:xfrm>
            <a:off x="7345713" y="4654133"/>
            <a:ext cx="110668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A5A5A5"/>
                </a:solidFill>
                <a:latin typeface="Helvetica Neue"/>
                <a:ea typeface="Helvetica Neue"/>
                <a:cs typeface="Helvetica Neue"/>
                <a:sym typeface="Helvetica Neue"/>
              </a:rPr>
              <a:t>averted</a:t>
            </a:r>
            <a:endParaRPr sz="1800">
              <a:solidFill>
                <a:srgbClr val="A5A5A5"/>
              </a:solidFill>
              <a:latin typeface="Helvetica Neue"/>
              <a:ea typeface="Helvetica Neue"/>
              <a:cs typeface="Helvetica Neue"/>
              <a:sym typeface="Helvetica Neue"/>
            </a:endParaRPr>
          </a:p>
        </p:txBody>
      </p:sp>
      <p:sp>
        <p:nvSpPr>
          <p:cNvPr id="443" name="Google Shape;443;p42"/>
          <p:cNvSpPr/>
          <p:nvPr/>
        </p:nvSpPr>
        <p:spPr>
          <a:xfrm>
            <a:off x="4762732" y="4273643"/>
            <a:ext cx="2520838" cy="998331"/>
          </a:xfrm>
          <a:prstGeom prst="rect">
            <a:avLst/>
          </a:prstGeom>
          <a:noFill/>
          <a:ln w="25400" cap="flat" cmpd="sng">
            <a:solidFill>
              <a:srgbClr val="64B7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42"/>
          <p:cNvSpPr/>
          <p:nvPr/>
        </p:nvSpPr>
        <p:spPr>
          <a:xfrm>
            <a:off x="1247788" y="3137916"/>
            <a:ext cx="2520838" cy="998331"/>
          </a:xfrm>
          <a:prstGeom prst="rect">
            <a:avLst/>
          </a:prstGeom>
          <a:noFill/>
          <a:ln w="25400" cap="flat" cmpd="sng">
            <a:solidFill>
              <a:srgbClr val="64B7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42"/>
          <p:cNvSpPr/>
          <p:nvPr/>
        </p:nvSpPr>
        <p:spPr>
          <a:xfrm>
            <a:off x="1259632" y="4273643"/>
            <a:ext cx="2520838" cy="998331"/>
          </a:xfrm>
          <a:prstGeom prst="rect">
            <a:avLst/>
          </a:prstGeom>
          <a:noFill/>
          <a:ln w="25400" cap="flat" cmpd="sng">
            <a:solidFill>
              <a:srgbClr val="F16F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42"/>
          <p:cNvSpPr/>
          <p:nvPr/>
        </p:nvSpPr>
        <p:spPr>
          <a:xfrm>
            <a:off x="4774576" y="3137916"/>
            <a:ext cx="2520838" cy="998331"/>
          </a:xfrm>
          <a:prstGeom prst="rect">
            <a:avLst/>
          </a:prstGeom>
          <a:noFill/>
          <a:ln w="25400" cap="flat" cmpd="sng">
            <a:solidFill>
              <a:srgbClr val="F16F1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42"/>
          <p:cNvSpPr/>
          <p:nvPr/>
        </p:nvSpPr>
        <p:spPr>
          <a:xfrm rot="-5400000">
            <a:off x="404777" y="3429450"/>
            <a:ext cx="113364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64B73E"/>
                </a:solidFill>
                <a:latin typeface="Helvetica Neue"/>
                <a:ea typeface="Helvetica Neue"/>
                <a:cs typeface="Helvetica Neue"/>
                <a:sym typeface="Helvetica Neue"/>
              </a:rPr>
              <a:t>irrelevant</a:t>
            </a:r>
            <a:endParaRPr sz="1800">
              <a:solidFill>
                <a:schemeClr val="dk1"/>
              </a:solidFill>
              <a:latin typeface="Calibri"/>
              <a:ea typeface="Calibri"/>
              <a:cs typeface="Calibri"/>
              <a:sym typeface="Calibri"/>
            </a:endParaRPr>
          </a:p>
        </p:txBody>
      </p:sp>
      <p:sp>
        <p:nvSpPr>
          <p:cNvPr id="448" name="Google Shape;448;p42"/>
          <p:cNvSpPr/>
          <p:nvPr/>
        </p:nvSpPr>
        <p:spPr>
          <a:xfrm rot="-5400000">
            <a:off x="468897" y="4578847"/>
            <a:ext cx="100540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F16F1A"/>
                </a:solidFill>
                <a:latin typeface="Helvetica Neue"/>
                <a:ea typeface="Helvetica Neue"/>
                <a:cs typeface="Helvetica Neue"/>
                <a:sym typeface="Helvetica Neue"/>
              </a:rPr>
              <a:t>relevant</a:t>
            </a:r>
            <a:endParaRPr sz="1800">
              <a:solidFill>
                <a:schemeClr val="dk1"/>
              </a:solidFill>
              <a:latin typeface="Calibri"/>
              <a:ea typeface="Calibri"/>
              <a:cs typeface="Calibri"/>
              <a:sym typeface="Calibri"/>
            </a:endParaRPr>
          </a:p>
        </p:txBody>
      </p:sp>
      <p:sp>
        <p:nvSpPr>
          <p:cNvPr id="449" name="Google Shape;449;p42"/>
          <p:cNvSpPr txBox="1">
            <a:spLocks noGrp="1"/>
          </p:cNvSpPr>
          <p:nvPr>
            <p:ph type="body" idx="1"/>
          </p:nvPr>
        </p:nvSpPr>
        <p:spPr>
          <a:xfrm>
            <a:off x="292316" y="1393772"/>
            <a:ext cx="8964520" cy="19169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400"/>
              <a:buNone/>
            </a:pPr>
            <a:r>
              <a:rPr lang="en-US" sz="2400">
                <a:latin typeface="Arial"/>
                <a:ea typeface="Arial"/>
                <a:cs typeface="Arial"/>
                <a:sym typeface="Arial"/>
              </a:rPr>
              <a:t>Stimuli</a:t>
            </a:r>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Faces expressing emotional expressions </a:t>
            </a:r>
            <a:endParaRPr sz="1400">
              <a:latin typeface="Arial"/>
              <a:ea typeface="Arial"/>
              <a:cs typeface="Arial"/>
              <a:sym typeface="Arial"/>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a:t>
            </a:r>
            <a:endParaRPr sz="1400" i="1">
              <a:solidFill>
                <a:srgbClr val="494429"/>
              </a:solidFill>
              <a:latin typeface="Arial"/>
              <a:ea typeface="Arial"/>
              <a:cs typeface="Arial"/>
              <a:sym typeface="Arial"/>
            </a:endParaRPr>
          </a:p>
        </p:txBody>
      </p:sp>
      <p:sp>
        <p:nvSpPr>
          <p:cNvPr id="450" name="Google Shape;450;p42"/>
          <p:cNvSpPr txBox="1"/>
          <p:nvPr/>
        </p:nvSpPr>
        <p:spPr>
          <a:xfrm>
            <a:off x="6732241" y="0"/>
            <a:ext cx="230425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El Zein, Wyart, Grèzes, 2015</a:t>
            </a:r>
            <a:endParaRPr sz="1200">
              <a:solidFill>
                <a:schemeClr val="dk1"/>
              </a:solidFill>
              <a:latin typeface="Arial"/>
              <a:ea typeface="Arial"/>
              <a:cs typeface="Arial"/>
              <a:sym typeface="Arial"/>
            </a:endParaRPr>
          </a:p>
        </p:txBody>
      </p:sp>
      <p:sp>
        <p:nvSpPr>
          <p:cNvPr id="451" name="Google Shape;451;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3"/>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458" name="Google Shape;458;p43"/>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459" name="Google Shape;459;p43"/>
          <p:cNvSpPr txBox="1"/>
          <p:nvPr/>
        </p:nvSpPr>
        <p:spPr>
          <a:xfrm>
            <a:off x="1331640" y="476672"/>
            <a:ext cx="723039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Helvetica Neue"/>
                <a:ea typeface="Helvetica Neue"/>
                <a:cs typeface="Helvetica Neue"/>
                <a:sym typeface="Helvetica Neue"/>
              </a:rPr>
              <a:t>Decision variable: emotion strength</a:t>
            </a:r>
            <a:endParaRPr sz="2800">
              <a:solidFill>
                <a:schemeClr val="dk1"/>
              </a:solidFill>
              <a:latin typeface="Helvetica Neue"/>
              <a:ea typeface="Helvetica Neue"/>
              <a:cs typeface="Helvetica Neue"/>
              <a:sym typeface="Helvetica Neue"/>
            </a:endParaRPr>
          </a:p>
        </p:txBody>
      </p:sp>
      <p:sp>
        <p:nvSpPr>
          <p:cNvPr id="460" name="Google Shape;46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pSp>
        <p:nvGrpSpPr>
          <p:cNvPr id="461" name="Google Shape;461;p43"/>
          <p:cNvGrpSpPr/>
          <p:nvPr/>
        </p:nvGrpSpPr>
        <p:grpSpPr>
          <a:xfrm flipH="1">
            <a:off x="1111712" y="3068960"/>
            <a:ext cx="6188986" cy="1330043"/>
            <a:chOff x="1447996" y="3340528"/>
            <a:chExt cx="6188986" cy="1330043"/>
          </a:xfrm>
        </p:grpSpPr>
        <p:pic>
          <p:nvPicPr>
            <p:cNvPr id="462" name="Google Shape;462;p43" descr="C:\Users\Marwa\Desktop\julie\F01_D_F7.bmp"/>
            <p:cNvPicPr preferRelativeResize="0"/>
            <p:nvPr/>
          </p:nvPicPr>
          <p:blipFill rotWithShape="1">
            <a:blip r:embed="rId3">
              <a:alphaModFix/>
            </a:blip>
            <a:srcRect l="34859" t="20083" r="31133" b="21354"/>
            <a:stretch/>
          </p:blipFill>
          <p:spPr>
            <a:xfrm>
              <a:off x="6868561" y="3796366"/>
              <a:ext cx="658122" cy="863271"/>
            </a:xfrm>
            <a:prstGeom prst="rect">
              <a:avLst/>
            </a:prstGeom>
            <a:noFill/>
            <a:ln>
              <a:noFill/>
            </a:ln>
          </p:spPr>
        </p:pic>
        <p:pic>
          <p:nvPicPr>
            <p:cNvPr id="463" name="Google Shape;463;p43" descr="C:\Users\Marwa\Desktop\julie\F01_D_A7.bmp"/>
            <p:cNvPicPr preferRelativeResize="0"/>
            <p:nvPr/>
          </p:nvPicPr>
          <p:blipFill rotWithShape="1">
            <a:blip r:embed="rId4">
              <a:alphaModFix/>
            </a:blip>
            <a:srcRect l="30454" t="19421" r="30065" b="20534"/>
            <a:stretch/>
          </p:blipFill>
          <p:spPr>
            <a:xfrm>
              <a:off x="1490901" y="3785432"/>
              <a:ext cx="764066" cy="885139"/>
            </a:xfrm>
            <a:prstGeom prst="rect">
              <a:avLst/>
            </a:prstGeom>
            <a:noFill/>
            <a:ln>
              <a:noFill/>
            </a:ln>
          </p:spPr>
        </p:pic>
        <p:sp>
          <p:nvSpPr>
            <p:cNvPr id="464" name="Google Shape;464;p43"/>
            <p:cNvSpPr txBox="1"/>
            <p:nvPr/>
          </p:nvSpPr>
          <p:spPr>
            <a:xfrm>
              <a:off x="6716380" y="3340528"/>
              <a:ext cx="92060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fearful</a:t>
              </a:r>
              <a:endParaRPr sz="1800">
                <a:solidFill>
                  <a:schemeClr val="dk1"/>
                </a:solidFill>
                <a:latin typeface="Helvetica Neue Light"/>
                <a:ea typeface="Helvetica Neue Light"/>
                <a:cs typeface="Helvetica Neue Light"/>
                <a:sym typeface="Helvetica Neue Light"/>
              </a:endParaRPr>
            </a:p>
          </p:txBody>
        </p:sp>
        <p:sp>
          <p:nvSpPr>
            <p:cNvPr id="465" name="Google Shape;465;p43"/>
            <p:cNvSpPr txBox="1"/>
            <p:nvPr/>
          </p:nvSpPr>
          <p:spPr>
            <a:xfrm>
              <a:off x="1447996" y="3340528"/>
              <a:ext cx="86409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angry</a:t>
              </a:r>
              <a:endParaRPr sz="1800">
                <a:solidFill>
                  <a:schemeClr val="dk1"/>
                </a:solidFill>
                <a:latin typeface="Helvetica Neue Light"/>
                <a:ea typeface="Helvetica Neue Light"/>
                <a:cs typeface="Helvetica Neue Light"/>
                <a:sym typeface="Helvetica Neue Light"/>
              </a:endParaRPr>
            </a:p>
          </p:txBody>
        </p:sp>
      </p:grpSp>
      <p:grpSp>
        <p:nvGrpSpPr>
          <p:cNvPr id="466" name="Google Shape;466;p43"/>
          <p:cNvGrpSpPr/>
          <p:nvPr/>
        </p:nvGrpSpPr>
        <p:grpSpPr>
          <a:xfrm flipH="1">
            <a:off x="2051720" y="3068960"/>
            <a:ext cx="4247077" cy="1386584"/>
            <a:chOff x="2441283" y="3340528"/>
            <a:chExt cx="4247077" cy="1386584"/>
          </a:xfrm>
        </p:grpSpPr>
        <p:pic>
          <p:nvPicPr>
            <p:cNvPr id="467" name="Google Shape;467;p43" descr="C:\Users\Marwa\Desktop\julie\F01_D_A3.bmp"/>
            <p:cNvPicPr preferRelativeResize="0"/>
            <p:nvPr/>
          </p:nvPicPr>
          <p:blipFill rotWithShape="1">
            <a:blip r:embed="rId5">
              <a:alphaModFix/>
            </a:blip>
            <a:srcRect l="34969" t="15079" r="31826" b="17202"/>
            <a:stretch/>
          </p:blipFill>
          <p:spPr>
            <a:xfrm>
              <a:off x="3327805" y="3728891"/>
              <a:ext cx="642578" cy="998221"/>
            </a:xfrm>
            <a:prstGeom prst="rect">
              <a:avLst/>
            </a:prstGeom>
            <a:noFill/>
            <a:ln>
              <a:noFill/>
            </a:ln>
          </p:spPr>
        </p:pic>
        <p:pic>
          <p:nvPicPr>
            <p:cNvPr id="468" name="Google Shape;468;p43" descr="C:\Users\Marwa\Desktop\julie\F01_D_F5.bmp"/>
            <p:cNvPicPr preferRelativeResize="0"/>
            <p:nvPr/>
          </p:nvPicPr>
          <p:blipFill rotWithShape="1">
            <a:blip r:embed="rId6">
              <a:alphaModFix/>
            </a:blip>
            <a:srcRect l="32967" t="14626" r="28777" b="17633"/>
            <a:stretch/>
          </p:blipFill>
          <p:spPr>
            <a:xfrm>
              <a:off x="5948038" y="3720141"/>
              <a:ext cx="740322" cy="998558"/>
            </a:xfrm>
            <a:prstGeom prst="rect">
              <a:avLst/>
            </a:prstGeom>
            <a:noFill/>
            <a:ln>
              <a:noFill/>
            </a:ln>
          </p:spPr>
        </p:pic>
        <p:pic>
          <p:nvPicPr>
            <p:cNvPr id="469" name="Google Shape;469;p43" descr="C:\Users\Marwa\Desktop\julie\F01_D_F3.bmp"/>
            <p:cNvPicPr preferRelativeResize="0"/>
            <p:nvPr/>
          </p:nvPicPr>
          <p:blipFill rotWithShape="1">
            <a:blip r:embed="rId7">
              <a:alphaModFix/>
            </a:blip>
            <a:srcRect l="30119" t="18517" r="24839" b="20612"/>
            <a:stretch/>
          </p:blipFill>
          <p:spPr>
            <a:xfrm>
              <a:off x="5005845" y="3779347"/>
              <a:ext cx="871671" cy="897309"/>
            </a:xfrm>
            <a:prstGeom prst="rect">
              <a:avLst/>
            </a:prstGeom>
            <a:noFill/>
            <a:ln>
              <a:noFill/>
            </a:ln>
          </p:spPr>
        </p:pic>
        <p:pic>
          <p:nvPicPr>
            <p:cNvPr id="470" name="Google Shape;470;p43" descr="C:\Users\Marwa\Desktop\julie\F01_D_F1.bmp"/>
            <p:cNvPicPr preferRelativeResize="0"/>
            <p:nvPr/>
          </p:nvPicPr>
          <p:blipFill rotWithShape="1">
            <a:blip r:embed="rId8">
              <a:alphaModFix/>
            </a:blip>
            <a:srcRect l="32088" t="20319" r="28684" b="19668"/>
            <a:stretch/>
          </p:blipFill>
          <p:spPr>
            <a:xfrm>
              <a:off x="4149484" y="3811407"/>
              <a:ext cx="759168" cy="884675"/>
            </a:xfrm>
            <a:prstGeom prst="rect">
              <a:avLst/>
            </a:prstGeom>
            <a:noFill/>
            <a:ln>
              <a:noFill/>
            </a:ln>
          </p:spPr>
        </p:pic>
        <p:pic>
          <p:nvPicPr>
            <p:cNvPr id="471" name="Google Shape;471;p43" descr="C:\Users\Marwa\Desktop\julie\F01_D_A5.bmp"/>
            <p:cNvPicPr preferRelativeResize="0"/>
            <p:nvPr/>
          </p:nvPicPr>
          <p:blipFill rotWithShape="1">
            <a:blip r:embed="rId9">
              <a:alphaModFix/>
            </a:blip>
            <a:srcRect l="34297" t="18803" r="31005" b="18006"/>
            <a:stretch/>
          </p:blipFill>
          <p:spPr>
            <a:xfrm>
              <a:off x="2441283" y="3779418"/>
              <a:ext cx="671495" cy="931491"/>
            </a:xfrm>
            <a:prstGeom prst="rect">
              <a:avLst/>
            </a:prstGeom>
            <a:noFill/>
            <a:ln>
              <a:noFill/>
            </a:ln>
          </p:spPr>
        </p:pic>
        <p:sp>
          <p:nvSpPr>
            <p:cNvPr id="472" name="Google Shape;472;p43"/>
            <p:cNvSpPr txBox="1"/>
            <p:nvPr/>
          </p:nvSpPr>
          <p:spPr>
            <a:xfrm>
              <a:off x="4044556" y="3340528"/>
              <a:ext cx="93554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Helvetica Neue Light"/>
                  <a:ea typeface="Helvetica Neue Light"/>
                  <a:cs typeface="Helvetica Neue Light"/>
                  <a:sym typeface="Helvetica Neue Light"/>
                </a:rPr>
                <a:t>neutral</a:t>
              </a:r>
              <a:endParaRPr sz="1800">
                <a:solidFill>
                  <a:schemeClr val="dk1"/>
                </a:solidFill>
                <a:latin typeface="Helvetica Neue Light"/>
                <a:ea typeface="Helvetica Neue Light"/>
                <a:cs typeface="Helvetica Neue Light"/>
                <a:sym typeface="Helvetica Neue Light"/>
              </a:endParaRPr>
            </a:p>
          </p:txBody>
        </p:sp>
      </p:grpSp>
      <p:grpSp>
        <p:nvGrpSpPr>
          <p:cNvPr id="473" name="Google Shape;473;p43"/>
          <p:cNvGrpSpPr/>
          <p:nvPr/>
        </p:nvGrpSpPr>
        <p:grpSpPr>
          <a:xfrm>
            <a:off x="1187624" y="4869160"/>
            <a:ext cx="6336704" cy="513332"/>
            <a:chOff x="1387428" y="6056270"/>
            <a:chExt cx="6336704" cy="513332"/>
          </a:xfrm>
        </p:grpSpPr>
        <p:cxnSp>
          <p:nvCxnSpPr>
            <p:cNvPr id="474" name="Google Shape;474;p43"/>
            <p:cNvCxnSpPr/>
            <p:nvPr/>
          </p:nvCxnSpPr>
          <p:spPr>
            <a:xfrm>
              <a:off x="4479219" y="6126507"/>
              <a:ext cx="3047464" cy="0"/>
            </a:xfrm>
            <a:prstGeom prst="straightConnector1">
              <a:avLst/>
            </a:prstGeom>
            <a:noFill/>
            <a:ln w="19050" cap="flat" cmpd="sng">
              <a:solidFill>
                <a:schemeClr val="dk1"/>
              </a:solidFill>
              <a:prstDash val="solid"/>
              <a:round/>
              <a:headEnd type="none" w="sm" len="sm"/>
              <a:tailEnd type="triangle" w="lg" len="lg"/>
            </a:ln>
          </p:spPr>
        </p:cxnSp>
        <p:sp>
          <p:nvSpPr>
            <p:cNvPr id="475" name="Google Shape;475;p43"/>
            <p:cNvSpPr txBox="1"/>
            <p:nvPr/>
          </p:nvSpPr>
          <p:spPr>
            <a:xfrm>
              <a:off x="5320708" y="6200270"/>
              <a:ext cx="2403424"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Helvetica Neue"/>
                  <a:ea typeface="Helvetica Neue"/>
                  <a:cs typeface="Helvetica Neue"/>
                  <a:sym typeface="Helvetica Neue"/>
                </a:rPr>
                <a:t>evidence for </a:t>
              </a:r>
              <a:r>
                <a:rPr lang="en-US" sz="1800">
                  <a:solidFill>
                    <a:schemeClr val="dk1"/>
                  </a:solidFill>
                  <a:latin typeface="Helvetica Neue Light"/>
                  <a:ea typeface="Helvetica Neue Light"/>
                  <a:cs typeface="Helvetica Neue Light"/>
                  <a:sym typeface="Helvetica Neue Light"/>
                </a:rPr>
                <a:t>angry</a:t>
              </a:r>
              <a:endParaRPr sz="1800">
                <a:solidFill>
                  <a:schemeClr val="dk1"/>
                </a:solidFill>
                <a:latin typeface="Helvetica Neue Light"/>
                <a:ea typeface="Helvetica Neue Light"/>
                <a:cs typeface="Helvetica Neue Light"/>
                <a:sym typeface="Helvetica Neue Light"/>
              </a:endParaRPr>
            </a:p>
          </p:txBody>
        </p:sp>
        <p:cxnSp>
          <p:nvCxnSpPr>
            <p:cNvPr id="476" name="Google Shape;476;p43"/>
            <p:cNvCxnSpPr/>
            <p:nvPr/>
          </p:nvCxnSpPr>
          <p:spPr>
            <a:xfrm rot="10800000">
              <a:off x="1489082" y="6124457"/>
              <a:ext cx="2990139" cy="2050"/>
            </a:xfrm>
            <a:prstGeom prst="straightConnector1">
              <a:avLst/>
            </a:prstGeom>
            <a:noFill/>
            <a:ln w="19050" cap="flat" cmpd="sng">
              <a:solidFill>
                <a:schemeClr val="dk1"/>
              </a:solidFill>
              <a:prstDash val="solid"/>
              <a:round/>
              <a:headEnd type="none" w="sm" len="sm"/>
              <a:tailEnd type="triangle" w="lg" len="lg"/>
            </a:ln>
          </p:spPr>
        </p:cxnSp>
        <p:cxnSp>
          <p:nvCxnSpPr>
            <p:cNvPr id="477" name="Google Shape;477;p43"/>
            <p:cNvCxnSpPr/>
            <p:nvPr/>
          </p:nvCxnSpPr>
          <p:spPr>
            <a:xfrm rot="10800000">
              <a:off x="4479221" y="6056270"/>
              <a:ext cx="0" cy="144000"/>
            </a:xfrm>
            <a:prstGeom prst="straightConnector1">
              <a:avLst/>
            </a:prstGeom>
            <a:noFill/>
            <a:ln w="19050" cap="flat" cmpd="sng">
              <a:solidFill>
                <a:schemeClr val="dk1"/>
              </a:solidFill>
              <a:prstDash val="solid"/>
              <a:round/>
              <a:headEnd type="none" w="sm" len="sm"/>
              <a:tailEnd type="none" w="sm" len="sm"/>
            </a:ln>
          </p:spPr>
        </p:cxnSp>
        <p:sp>
          <p:nvSpPr>
            <p:cNvPr id="478" name="Google Shape;478;p43"/>
            <p:cNvSpPr txBox="1"/>
            <p:nvPr/>
          </p:nvSpPr>
          <p:spPr>
            <a:xfrm>
              <a:off x="1387428" y="6200270"/>
              <a:ext cx="23387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evidence for </a:t>
              </a:r>
              <a:r>
                <a:rPr lang="en-US" sz="1800">
                  <a:solidFill>
                    <a:schemeClr val="dk1"/>
                  </a:solidFill>
                  <a:latin typeface="Helvetica Neue Light"/>
                  <a:ea typeface="Helvetica Neue Light"/>
                  <a:cs typeface="Helvetica Neue Light"/>
                  <a:sym typeface="Helvetica Neue Light"/>
                </a:rPr>
                <a:t>fearful</a:t>
              </a:r>
              <a:endParaRPr sz="1800">
                <a:solidFill>
                  <a:schemeClr val="dk1"/>
                </a:solidFill>
                <a:latin typeface="Helvetica Neue Light"/>
                <a:ea typeface="Helvetica Neue Light"/>
                <a:cs typeface="Helvetica Neue Light"/>
                <a:sym typeface="Helvetica Neue Light"/>
              </a:endParaRPr>
            </a:p>
          </p:txBody>
        </p:sp>
        <p:sp>
          <p:nvSpPr>
            <p:cNvPr id="479" name="Google Shape;479;p43"/>
            <p:cNvSpPr txBox="1"/>
            <p:nvPr/>
          </p:nvSpPr>
          <p:spPr>
            <a:xfrm>
              <a:off x="3936059" y="6154395"/>
              <a:ext cx="109374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Helvetica Neue"/>
                  <a:ea typeface="Helvetica Neue"/>
                  <a:cs typeface="Helvetica Neue"/>
                  <a:sym typeface="Helvetica Neue"/>
                </a:rPr>
                <a:t>0</a:t>
              </a:r>
              <a:endParaRPr sz="1400">
                <a:solidFill>
                  <a:schemeClr val="dk1"/>
                </a:solidFill>
                <a:latin typeface="Helvetica Neue"/>
                <a:ea typeface="Helvetica Neue"/>
                <a:cs typeface="Helvetica Neue"/>
                <a:sym typeface="Helvetica Neue"/>
              </a:endParaRPr>
            </a:p>
          </p:txBody>
        </p:sp>
      </p:grpSp>
      <p:sp>
        <p:nvSpPr>
          <p:cNvPr id="480" name="Google Shape;480;p43"/>
          <p:cNvSpPr txBox="1"/>
          <p:nvPr/>
        </p:nvSpPr>
        <p:spPr>
          <a:xfrm>
            <a:off x="7371834" y="3862045"/>
            <a:ext cx="8954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3F3F3F"/>
                </a:solidFill>
                <a:latin typeface="Helvetica Neue"/>
                <a:ea typeface="Helvetica Neue"/>
                <a:cs typeface="Helvetica Neue"/>
                <a:sym typeface="Helvetica Neue"/>
              </a:rPr>
              <a:t>direct</a:t>
            </a:r>
            <a:endParaRPr sz="1800">
              <a:solidFill>
                <a:srgbClr val="3F3F3F"/>
              </a:solidFill>
              <a:latin typeface="Helvetica Neue"/>
              <a:ea typeface="Helvetica Neue"/>
              <a:cs typeface="Helvetica Neue"/>
              <a:sym typeface="Helvetica Neue"/>
            </a:endParaRPr>
          </a:p>
        </p:txBody>
      </p:sp>
      <p:sp>
        <p:nvSpPr>
          <p:cNvPr id="481" name="Google Shape;481;p43"/>
          <p:cNvSpPr txBox="1"/>
          <p:nvPr/>
        </p:nvSpPr>
        <p:spPr>
          <a:xfrm>
            <a:off x="899592" y="1484784"/>
            <a:ext cx="7776864"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→Take advantage of the parametric modulation of emotion strength</a:t>
            </a:r>
            <a:endParaRPr sz="2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4"/>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488" name="Google Shape;488;p44"/>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489" name="Google Shape;489;p44"/>
          <p:cNvSpPr txBox="1"/>
          <p:nvPr/>
        </p:nvSpPr>
        <p:spPr>
          <a:xfrm>
            <a:off x="1475656" y="331016"/>
            <a:ext cx="79208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Neural encoding of emotional expressions</a:t>
            </a:r>
            <a:endParaRPr sz="2800">
              <a:solidFill>
                <a:schemeClr val="dk1"/>
              </a:solidFill>
              <a:latin typeface="Arial"/>
              <a:ea typeface="Arial"/>
              <a:cs typeface="Arial"/>
              <a:sym typeface="Arial"/>
            </a:endParaRPr>
          </a:p>
        </p:txBody>
      </p:sp>
      <p:sp>
        <p:nvSpPr>
          <p:cNvPr id="490" name="Google Shape;490;p44"/>
          <p:cNvSpPr txBox="1">
            <a:spLocks noGrp="1"/>
          </p:cNvSpPr>
          <p:nvPr>
            <p:ph type="body" idx="1"/>
          </p:nvPr>
        </p:nvSpPr>
        <p:spPr>
          <a:xfrm>
            <a:off x="-396552" y="1556792"/>
            <a:ext cx="8676488" cy="19169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sz="2000">
                <a:latin typeface="Arial"/>
                <a:ea typeface="Arial"/>
                <a:cs typeface="Arial"/>
                <a:sym typeface="Arial"/>
              </a:rPr>
              <a:t>	Neural ‘encoding’ approach</a:t>
            </a:r>
            <a:endParaRPr sz="1400">
              <a:latin typeface="Arial"/>
              <a:ea typeface="Arial"/>
              <a:cs typeface="Arial"/>
              <a:sym typeface="Arial"/>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Linear regression of model variables against EEG signals</a:t>
            </a:r>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Variable of interest: emotion strength  x     (7 morph levels)</a:t>
            </a:r>
            <a:endParaRPr/>
          </a:p>
        </p:txBody>
      </p:sp>
      <p:grpSp>
        <p:nvGrpSpPr>
          <p:cNvPr id="491" name="Google Shape;491;p44"/>
          <p:cNvGrpSpPr/>
          <p:nvPr/>
        </p:nvGrpSpPr>
        <p:grpSpPr>
          <a:xfrm>
            <a:off x="179512" y="3157774"/>
            <a:ext cx="3176068" cy="3583594"/>
            <a:chOff x="880135" y="2936164"/>
            <a:chExt cx="3176068" cy="3583594"/>
          </a:xfrm>
        </p:grpSpPr>
        <p:grpSp>
          <p:nvGrpSpPr>
            <p:cNvPr id="492" name="Google Shape;492;p44"/>
            <p:cNvGrpSpPr/>
            <p:nvPr/>
          </p:nvGrpSpPr>
          <p:grpSpPr>
            <a:xfrm>
              <a:off x="880135" y="2936164"/>
              <a:ext cx="3176068" cy="3583594"/>
              <a:chOff x="880135" y="2936164"/>
              <a:chExt cx="3176068" cy="3583594"/>
            </a:xfrm>
          </p:grpSpPr>
          <p:pic>
            <p:nvPicPr>
              <p:cNvPr id="493" name="Google Shape;493;p44"/>
              <p:cNvPicPr preferRelativeResize="0"/>
              <p:nvPr/>
            </p:nvPicPr>
            <p:blipFill rotWithShape="1">
              <a:blip r:embed="rId3">
                <a:alphaModFix/>
              </a:blip>
              <a:srcRect/>
              <a:stretch/>
            </p:blipFill>
            <p:spPr>
              <a:xfrm>
                <a:off x="880135" y="3435130"/>
                <a:ext cx="3176068" cy="3084628"/>
              </a:xfrm>
              <a:prstGeom prst="rect">
                <a:avLst/>
              </a:prstGeom>
              <a:noFill/>
              <a:ln>
                <a:noFill/>
              </a:ln>
            </p:spPr>
          </p:pic>
          <p:sp>
            <p:nvSpPr>
              <p:cNvPr id="494" name="Google Shape;494;p44"/>
              <p:cNvSpPr txBox="1"/>
              <p:nvPr/>
            </p:nvSpPr>
            <p:spPr>
              <a:xfrm>
                <a:off x="1812922" y="2936164"/>
                <a:ext cx="2157667"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Helvetica Neue"/>
                    <a:ea typeface="Helvetica Neue"/>
                    <a:cs typeface="Helvetica Neue"/>
                    <a:sym typeface="Helvetica Neue"/>
                  </a:rPr>
                  <a:t>electrode </a:t>
                </a:r>
                <a:r>
                  <a:rPr lang="en-US" sz="1600">
                    <a:solidFill>
                      <a:schemeClr val="dk1"/>
                    </a:solidFill>
                    <a:latin typeface="Helvetica Neue Light"/>
                    <a:ea typeface="Helvetica Neue Light"/>
                    <a:cs typeface="Helvetica Neue Light"/>
                    <a:sym typeface="Helvetica Neue Light"/>
                  </a:rPr>
                  <a:t>Pz</a:t>
                </a:r>
                <a:endParaRPr/>
              </a:p>
              <a:p>
                <a:pPr marL="0" marR="0" lvl="0" indent="0" algn="ctr" rtl="0">
                  <a:spcBef>
                    <a:spcPts val="0"/>
                  </a:spcBef>
                  <a:spcAft>
                    <a:spcPts val="0"/>
                  </a:spcAft>
                  <a:buNone/>
                </a:pPr>
                <a:r>
                  <a:rPr lang="en-US" sz="1600">
                    <a:solidFill>
                      <a:schemeClr val="dk1"/>
                    </a:solidFill>
                    <a:latin typeface="Helvetica Neue Light"/>
                    <a:ea typeface="Helvetica Neue Light"/>
                    <a:cs typeface="Helvetica Neue Light"/>
                    <a:sym typeface="Helvetica Neue Light"/>
                  </a:rPr>
                  <a:t>500 ms</a:t>
                </a:r>
                <a:r>
                  <a:rPr lang="en-US" sz="1600">
                    <a:solidFill>
                      <a:schemeClr val="dk1"/>
                    </a:solidFill>
                    <a:latin typeface="Helvetica Neue"/>
                    <a:ea typeface="Helvetica Neue"/>
                    <a:cs typeface="Helvetica Neue"/>
                    <a:sym typeface="Helvetica Neue"/>
                  </a:rPr>
                  <a:t> after stimulus</a:t>
                </a:r>
                <a:endParaRPr/>
              </a:p>
            </p:txBody>
          </p:sp>
        </p:grpSp>
        <p:sp>
          <p:nvSpPr>
            <p:cNvPr id="495" name="Google Shape;495;p44"/>
            <p:cNvSpPr txBox="1"/>
            <p:nvPr/>
          </p:nvSpPr>
          <p:spPr>
            <a:xfrm>
              <a:off x="2844966" y="5460710"/>
              <a:ext cx="10569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i="1">
                  <a:solidFill>
                    <a:schemeClr val="dk1"/>
                  </a:solidFill>
                  <a:latin typeface="Helvetica Neue"/>
                  <a:ea typeface="Helvetica Neue"/>
                  <a:cs typeface="Helvetica Neue"/>
                  <a:sym typeface="Helvetica Neue"/>
                </a:rPr>
                <a:t>p</a:t>
              </a:r>
              <a:r>
                <a:rPr lang="en-US" sz="1600">
                  <a:solidFill>
                    <a:schemeClr val="dk1"/>
                  </a:solidFill>
                  <a:latin typeface="Helvetica Neue"/>
                  <a:ea typeface="Helvetica Neue"/>
                  <a:cs typeface="Helvetica Neue"/>
                  <a:sym typeface="Helvetica Neue"/>
                </a:rPr>
                <a:t> &lt; 0.001</a:t>
              </a:r>
              <a:endParaRPr/>
            </a:p>
          </p:txBody>
        </p:sp>
      </p:grpSp>
      <p:grpSp>
        <p:nvGrpSpPr>
          <p:cNvPr id="496" name="Google Shape;496;p44"/>
          <p:cNvGrpSpPr/>
          <p:nvPr/>
        </p:nvGrpSpPr>
        <p:grpSpPr>
          <a:xfrm>
            <a:off x="3173612" y="3742550"/>
            <a:ext cx="2088232" cy="1509958"/>
            <a:chOff x="5980377" y="3820307"/>
            <a:chExt cx="2849880" cy="2133600"/>
          </a:xfrm>
        </p:grpSpPr>
        <p:pic>
          <p:nvPicPr>
            <p:cNvPr id="497" name="Google Shape;497;p44"/>
            <p:cNvPicPr preferRelativeResize="0"/>
            <p:nvPr/>
          </p:nvPicPr>
          <p:blipFill rotWithShape="1">
            <a:blip r:embed="rId4">
              <a:alphaModFix/>
            </a:blip>
            <a:srcRect/>
            <a:stretch/>
          </p:blipFill>
          <p:spPr>
            <a:xfrm>
              <a:off x="5980377" y="3820307"/>
              <a:ext cx="2849880" cy="2133600"/>
            </a:xfrm>
            <a:prstGeom prst="rect">
              <a:avLst/>
            </a:prstGeom>
            <a:noFill/>
            <a:ln>
              <a:noFill/>
            </a:ln>
          </p:spPr>
        </p:pic>
        <p:sp>
          <p:nvSpPr>
            <p:cNvPr id="498" name="Google Shape;498;p44"/>
            <p:cNvSpPr/>
            <p:nvPr/>
          </p:nvSpPr>
          <p:spPr>
            <a:xfrm>
              <a:off x="7404839" y="5225551"/>
              <a:ext cx="108000" cy="108000"/>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9" name="Google Shape;49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5"/>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506" name="Google Shape;506;p45"/>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507" name="Google Shape;507;p45"/>
          <p:cNvSpPr txBox="1"/>
          <p:nvPr/>
        </p:nvSpPr>
        <p:spPr>
          <a:xfrm>
            <a:off x="1547664" y="332657"/>
            <a:ext cx="79208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Neural encoding of emotional expressions</a:t>
            </a:r>
            <a:endParaRPr sz="2800">
              <a:solidFill>
                <a:schemeClr val="dk1"/>
              </a:solidFill>
              <a:latin typeface="Arial"/>
              <a:ea typeface="Arial"/>
              <a:cs typeface="Arial"/>
              <a:sym typeface="Arial"/>
            </a:endParaRPr>
          </a:p>
        </p:txBody>
      </p:sp>
      <p:sp>
        <p:nvSpPr>
          <p:cNvPr id="508" name="Google Shape;508;p45"/>
          <p:cNvSpPr txBox="1">
            <a:spLocks noGrp="1"/>
          </p:cNvSpPr>
          <p:nvPr>
            <p:ph type="body" idx="1"/>
          </p:nvPr>
        </p:nvSpPr>
        <p:spPr>
          <a:xfrm>
            <a:off x="179512" y="1368016"/>
            <a:ext cx="8676488" cy="19169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sz="2000">
                <a:latin typeface="Arial"/>
                <a:ea typeface="Arial"/>
                <a:cs typeface="Arial"/>
                <a:sym typeface="Arial"/>
              </a:rPr>
              <a:t>	Neural ‘encoding’ approach</a:t>
            </a:r>
            <a:endParaRPr sz="1400">
              <a:latin typeface="Arial"/>
              <a:ea typeface="Arial"/>
              <a:cs typeface="Arial"/>
              <a:sym typeface="Arial"/>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Linear regression of model variables against EEG signals</a:t>
            </a:r>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Variable of interest: emotion strength  x     (7 morph levels)</a:t>
            </a:r>
            <a:endParaRPr/>
          </a:p>
        </p:txBody>
      </p:sp>
      <p:grpSp>
        <p:nvGrpSpPr>
          <p:cNvPr id="509" name="Google Shape;509;p45"/>
          <p:cNvGrpSpPr/>
          <p:nvPr/>
        </p:nvGrpSpPr>
        <p:grpSpPr>
          <a:xfrm>
            <a:off x="179512" y="3157774"/>
            <a:ext cx="3176068" cy="3583594"/>
            <a:chOff x="880135" y="2936164"/>
            <a:chExt cx="3176068" cy="3583594"/>
          </a:xfrm>
        </p:grpSpPr>
        <p:grpSp>
          <p:nvGrpSpPr>
            <p:cNvPr id="510" name="Google Shape;510;p45"/>
            <p:cNvGrpSpPr/>
            <p:nvPr/>
          </p:nvGrpSpPr>
          <p:grpSpPr>
            <a:xfrm>
              <a:off x="880135" y="2936164"/>
              <a:ext cx="3176068" cy="3583594"/>
              <a:chOff x="880135" y="2936164"/>
              <a:chExt cx="3176068" cy="3583594"/>
            </a:xfrm>
          </p:grpSpPr>
          <p:grpSp>
            <p:nvGrpSpPr>
              <p:cNvPr id="511" name="Google Shape;511;p45"/>
              <p:cNvGrpSpPr/>
              <p:nvPr/>
            </p:nvGrpSpPr>
            <p:grpSpPr>
              <a:xfrm>
                <a:off x="880135" y="2936164"/>
                <a:ext cx="3176068" cy="3583594"/>
                <a:chOff x="880135" y="2936164"/>
                <a:chExt cx="3176068" cy="3583594"/>
              </a:xfrm>
            </p:grpSpPr>
            <p:pic>
              <p:nvPicPr>
                <p:cNvPr id="512" name="Google Shape;512;p45"/>
                <p:cNvPicPr preferRelativeResize="0"/>
                <p:nvPr/>
              </p:nvPicPr>
              <p:blipFill rotWithShape="1">
                <a:blip r:embed="rId3">
                  <a:alphaModFix/>
                </a:blip>
                <a:srcRect/>
                <a:stretch/>
              </p:blipFill>
              <p:spPr>
                <a:xfrm>
                  <a:off x="880135" y="3435130"/>
                  <a:ext cx="3176068" cy="3084628"/>
                </a:xfrm>
                <a:prstGeom prst="rect">
                  <a:avLst/>
                </a:prstGeom>
                <a:noFill/>
                <a:ln>
                  <a:noFill/>
                </a:ln>
              </p:spPr>
            </p:pic>
            <p:sp>
              <p:nvSpPr>
                <p:cNvPr id="513" name="Google Shape;513;p45"/>
                <p:cNvSpPr txBox="1"/>
                <p:nvPr/>
              </p:nvSpPr>
              <p:spPr>
                <a:xfrm>
                  <a:off x="1812922" y="2936164"/>
                  <a:ext cx="2157667"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Helvetica Neue"/>
                      <a:ea typeface="Helvetica Neue"/>
                      <a:cs typeface="Helvetica Neue"/>
                      <a:sym typeface="Helvetica Neue"/>
                    </a:rPr>
                    <a:t>electrode </a:t>
                  </a:r>
                  <a:r>
                    <a:rPr lang="en-US" sz="1600">
                      <a:solidFill>
                        <a:schemeClr val="dk1"/>
                      </a:solidFill>
                      <a:latin typeface="Helvetica Neue Light"/>
                      <a:ea typeface="Helvetica Neue Light"/>
                      <a:cs typeface="Helvetica Neue Light"/>
                      <a:sym typeface="Helvetica Neue Light"/>
                    </a:rPr>
                    <a:t>Pz</a:t>
                  </a:r>
                  <a:endParaRPr/>
                </a:p>
                <a:p>
                  <a:pPr marL="0" marR="0" lvl="0" indent="0" algn="ctr" rtl="0">
                    <a:spcBef>
                      <a:spcPts val="0"/>
                    </a:spcBef>
                    <a:spcAft>
                      <a:spcPts val="0"/>
                    </a:spcAft>
                    <a:buNone/>
                  </a:pPr>
                  <a:r>
                    <a:rPr lang="en-US" sz="1600">
                      <a:solidFill>
                        <a:schemeClr val="dk1"/>
                      </a:solidFill>
                      <a:latin typeface="Helvetica Neue Light"/>
                      <a:ea typeface="Helvetica Neue Light"/>
                      <a:cs typeface="Helvetica Neue Light"/>
                      <a:sym typeface="Helvetica Neue Light"/>
                    </a:rPr>
                    <a:t>500 ms</a:t>
                  </a:r>
                  <a:r>
                    <a:rPr lang="en-US" sz="1600">
                      <a:solidFill>
                        <a:schemeClr val="dk1"/>
                      </a:solidFill>
                      <a:latin typeface="Helvetica Neue"/>
                      <a:ea typeface="Helvetica Neue"/>
                      <a:cs typeface="Helvetica Neue"/>
                      <a:sym typeface="Helvetica Neue"/>
                    </a:rPr>
                    <a:t> after stimulus</a:t>
                  </a:r>
                  <a:endParaRPr/>
                </a:p>
              </p:txBody>
            </p:sp>
          </p:grpSp>
          <p:sp>
            <p:nvSpPr>
              <p:cNvPr id="514" name="Google Shape;514;p45"/>
              <p:cNvSpPr txBox="1"/>
              <p:nvPr/>
            </p:nvSpPr>
            <p:spPr>
              <a:xfrm>
                <a:off x="2844966" y="5460710"/>
                <a:ext cx="10569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i="1">
                    <a:solidFill>
                      <a:schemeClr val="dk1"/>
                    </a:solidFill>
                    <a:latin typeface="Helvetica Neue"/>
                    <a:ea typeface="Helvetica Neue"/>
                    <a:cs typeface="Helvetica Neue"/>
                    <a:sym typeface="Helvetica Neue"/>
                  </a:rPr>
                  <a:t>p</a:t>
                </a:r>
                <a:r>
                  <a:rPr lang="en-US" sz="1600">
                    <a:solidFill>
                      <a:schemeClr val="dk1"/>
                    </a:solidFill>
                    <a:latin typeface="Helvetica Neue"/>
                    <a:ea typeface="Helvetica Neue"/>
                    <a:cs typeface="Helvetica Neue"/>
                    <a:sym typeface="Helvetica Neue"/>
                  </a:rPr>
                  <a:t> &lt; 0.001</a:t>
                </a:r>
                <a:endParaRPr/>
              </a:p>
            </p:txBody>
          </p:sp>
        </p:grpSp>
        <p:sp>
          <p:nvSpPr>
            <p:cNvPr id="515" name="Google Shape;515;p45"/>
            <p:cNvSpPr txBox="1"/>
            <p:nvPr/>
          </p:nvSpPr>
          <p:spPr>
            <a:xfrm>
              <a:off x="2963504" y="5155849"/>
              <a:ext cx="91563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a:solidFill>
                    <a:schemeClr val="dk1"/>
                  </a:solidFill>
                  <a:latin typeface="Helvetica Neue"/>
                  <a:ea typeface="Helvetica Neue"/>
                  <a:cs typeface="Helvetica Neue"/>
                  <a:sym typeface="Helvetica Neue"/>
                </a:rPr>
                <a:t>t</a:t>
              </a:r>
              <a:r>
                <a:rPr lang="en-US" sz="1600" baseline="-25000">
                  <a:solidFill>
                    <a:schemeClr val="dk1"/>
                  </a:solidFill>
                  <a:latin typeface="Helvetica Neue"/>
                  <a:ea typeface="Helvetica Neue"/>
                  <a:cs typeface="Helvetica Neue"/>
                  <a:sym typeface="Helvetica Neue"/>
                </a:rPr>
                <a:t>23</a:t>
              </a:r>
              <a:r>
                <a:rPr lang="en-US" sz="1600">
                  <a:solidFill>
                    <a:schemeClr val="dk1"/>
                  </a:solidFill>
                  <a:latin typeface="Helvetica Neue"/>
                  <a:ea typeface="Helvetica Neue"/>
                  <a:cs typeface="Helvetica Neue"/>
                  <a:sym typeface="Helvetica Neue"/>
                </a:rPr>
                <a:t> = 9.6</a:t>
              </a:r>
              <a:endParaRPr/>
            </a:p>
          </p:txBody>
        </p:sp>
      </p:grpSp>
      <p:grpSp>
        <p:nvGrpSpPr>
          <p:cNvPr id="516" name="Google Shape;516;p45"/>
          <p:cNvGrpSpPr/>
          <p:nvPr/>
        </p:nvGrpSpPr>
        <p:grpSpPr>
          <a:xfrm>
            <a:off x="5240427" y="3157774"/>
            <a:ext cx="3173020" cy="3583594"/>
            <a:chOff x="4552758" y="2936164"/>
            <a:chExt cx="3173020" cy="3583594"/>
          </a:xfrm>
        </p:grpSpPr>
        <p:grpSp>
          <p:nvGrpSpPr>
            <p:cNvPr id="517" name="Google Shape;517;p45"/>
            <p:cNvGrpSpPr/>
            <p:nvPr/>
          </p:nvGrpSpPr>
          <p:grpSpPr>
            <a:xfrm>
              <a:off x="4552758" y="2936164"/>
              <a:ext cx="3173020" cy="3583594"/>
              <a:chOff x="4552758" y="2936164"/>
              <a:chExt cx="3173020" cy="3583594"/>
            </a:xfrm>
          </p:grpSpPr>
          <p:grpSp>
            <p:nvGrpSpPr>
              <p:cNvPr id="518" name="Google Shape;518;p45"/>
              <p:cNvGrpSpPr/>
              <p:nvPr/>
            </p:nvGrpSpPr>
            <p:grpSpPr>
              <a:xfrm>
                <a:off x="4552758" y="2936164"/>
                <a:ext cx="3173020" cy="3583594"/>
                <a:chOff x="4552758" y="2936164"/>
                <a:chExt cx="3173020" cy="3583594"/>
              </a:xfrm>
            </p:grpSpPr>
            <p:pic>
              <p:nvPicPr>
                <p:cNvPr id="519" name="Google Shape;519;p45"/>
                <p:cNvPicPr preferRelativeResize="0"/>
                <p:nvPr/>
              </p:nvPicPr>
              <p:blipFill rotWithShape="1">
                <a:blip r:embed="rId4">
                  <a:alphaModFix/>
                </a:blip>
                <a:srcRect/>
                <a:stretch/>
              </p:blipFill>
              <p:spPr>
                <a:xfrm>
                  <a:off x="4552758" y="3435130"/>
                  <a:ext cx="3173020" cy="3084628"/>
                </a:xfrm>
                <a:prstGeom prst="rect">
                  <a:avLst/>
                </a:prstGeom>
                <a:noFill/>
                <a:ln>
                  <a:noFill/>
                </a:ln>
              </p:spPr>
            </p:pic>
            <p:sp>
              <p:nvSpPr>
                <p:cNvPr id="520" name="Google Shape;520;p45"/>
                <p:cNvSpPr txBox="1"/>
                <p:nvPr/>
              </p:nvSpPr>
              <p:spPr>
                <a:xfrm>
                  <a:off x="5533298" y="2936164"/>
                  <a:ext cx="2082621"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Helvetica Neue"/>
                      <a:ea typeface="Helvetica Neue"/>
                      <a:cs typeface="Helvetica Neue"/>
                      <a:sym typeface="Helvetica Neue"/>
                    </a:rPr>
                    <a:t>electrode </a:t>
                  </a:r>
                  <a:r>
                    <a:rPr lang="en-US" sz="1600">
                      <a:solidFill>
                        <a:schemeClr val="dk1"/>
                      </a:solidFill>
                      <a:latin typeface="Helvetica Neue Light"/>
                      <a:ea typeface="Helvetica Neue Light"/>
                      <a:cs typeface="Helvetica Neue Light"/>
                      <a:sym typeface="Helvetica Neue Light"/>
                    </a:rPr>
                    <a:t>Pz</a:t>
                  </a:r>
                  <a:endParaRPr/>
                </a:p>
                <a:p>
                  <a:pPr marL="0" marR="0" lvl="0" indent="0" algn="ctr" rtl="0">
                    <a:spcBef>
                      <a:spcPts val="0"/>
                    </a:spcBef>
                    <a:spcAft>
                      <a:spcPts val="0"/>
                    </a:spcAft>
                    <a:buNone/>
                  </a:pPr>
                  <a:r>
                    <a:rPr lang="en-US" sz="1600">
                      <a:solidFill>
                        <a:schemeClr val="dk1"/>
                      </a:solidFill>
                      <a:latin typeface="Helvetica Neue Light"/>
                      <a:ea typeface="Helvetica Neue Light"/>
                      <a:cs typeface="Helvetica Neue Light"/>
                      <a:sym typeface="Helvetica Neue Light"/>
                    </a:rPr>
                    <a:t>5 ms</a:t>
                  </a:r>
                  <a:r>
                    <a:rPr lang="en-US" sz="1600">
                      <a:solidFill>
                        <a:schemeClr val="dk1"/>
                      </a:solidFill>
                      <a:latin typeface="Helvetica Neue"/>
                      <a:ea typeface="Helvetica Neue"/>
                      <a:cs typeface="Helvetica Neue"/>
                      <a:sym typeface="Helvetica Neue"/>
                    </a:rPr>
                    <a:t> before stimulus</a:t>
                  </a:r>
                  <a:endParaRPr/>
                </a:p>
              </p:txBody>
            </p:sp>
          </p:grpSp>
          <p:sp>
            <p:nvSpPr>
              <p:cNvPr id="521" name="Google Shape;521;p45"/>
              <p:cNvSpPr txBox="1"/>
              <p:nvPr/>
            </p:nvSpPr>
            <p:spPr>
              <a:xfrm>
                <a:off x="6718468" y="5460710"/>
                <a:ext cx="828748"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i="1">
                    <a:solidFill>
                      <a:schemeClr val="dk1"/>
                    </a:solidFill>
                    <a:latin typeface="Helvetica Neue"/>
                    <a:ea typeface="Helvetica Neue"/>
                    <a:cs typeface="Helvetica Neue"/>
                    <a:sym typeface="Helvetica Neue"/>
                  </a:rPr>
                  <a:t>p</a:t>
                </a:r>
                <a:r>
                  <a:rPr lang="en-US" sz="1600">
                    <a:solidFill>
                      <a:schemeClr val="dk1"/>
                    </a:solidFill>
                    <a:latin typeface="Helvetica Neue"/>
                    <a:ea typeface="Helvetica Neue"/>
                    <a:cs typeface="Helvetica Neue"/>
                    <a:sym typeface="Helvetica Neue"/>
                  </a:rPr>
                  <a:t> &gt; 0.5</a:t>
                </a:r>
                <a:endParaRPr/>
              </a:p>
            </p:txBody>
          </p:sp>
        </p:grpSp>
        <p:sp>
          <p:nvSpPr>
            <p:cNvPr id="522" name="Google Shape;522;p45"/>
            <p:cNvSpPr txBox="1"/>
            <p:nvPr/>
          </p:nvSpPr>
          <p:spPr>
            <a:xfrm>
              <a:off x="6508245" y="5155849"/>
              <a:ext cx="1032721"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a:solidFill>
                    <a:schemeClr val="dk1"/>
                  </a:solidFill>
                  <a:latin typeface="Helvetica Neue"/>
                  <a:ea typeface="Helvetica Neue"/>
                  <a:cs typeface="Helvetica Neue"/>
                  <a:sym typeface="Helvetica Neue"/>
                </a:rPr>
                <a:t>t</a:t>
              </a:r>
              <a:r>
                <a:rPr lang="en-US" sz="1600" baseline="-25000">
                  <a:solidFill>
                    <a:schemeClr val="dk1"/>
                  </a:solidFill>
                  <a:latin typeface="Helvetica Neue"/>
                  <a:ea typeface="Helvetica Neue"/>
                  <a:cs typeface="Helvetica Neue"/>
                  <a:sym typeface="Helvetica Neue"/>
                </a:rPr>
                <a:t>23</a:t>
              </a:r>
              <a:r>
                <a:rPr lang="en-US" sz="1600">
                  <a:solidFill>
                    <a:schemeClr val="dk1"/>
                  </a:solidFill>
                  <a:latin typeface="Helvetica Neue"/>
                  <a:ea typeface="Helvetica Neue"/>
                  <a:cs typeface="Helvetica Neue"/>
                  <a:sym typeface="Helvetica Neue"/>
                </a:rPr>
                <a:t> = −0.6</a:t>
              </a:r>
              <a:endParaRPr/>
            </a:p>
          </p:txBody>
        </p:sp>
      </p:grpSp>
      <p:grpSp>
        <p:nvGrpSpPr>
          <p:cNvPr id="523" name="Google Shape;523;p45"/>
          <p:cNvGrpSpPr/>
          <p:nvPr/>
        </p:nvGrpSpPr>
        <p:grpSpPr>
          <a:xfrm>
            <a:off x="3173612" y="3742550"/>
            <a:ext cx="2088232" cy="1509958"/>
            <a:chOff x="5980377" y="3820307"/>
            <a:chExt cx="2849880" cy="2133600"/>
          </a:xfrm>
        </p:grpSpPr>
        <p:pic>
          <p:nvPicPr>
            <p:cNvPr id="524" name="Google Shape;524;p45"/>
            <p:cNvPicPr preferRelativeResize="0"/>
            <p:nvPr/>
          </p:nvPicPr>
          <p:blipFill rotWithShape="1">
            <a:blip r:embed="rId5">
              <a:alphaModFix/>
            </a:blip>
            <a:srcRect/>
            <a:stretch/>
          </p:blipFill>
          <p:spPr>
            <a:xfrm>
              <a:off x="5980377" y="3820307"/>
              <a:ext cx="2849880" cy="2133600"/>
            </a:xfrm>
            <a:prstGeom prst="rect">
              <a:avLst/>
            </a:prstGeom>
            <a:noFill/>
            <a:ln>
              <a:noFill/>
            </a:ln>
          </p:spPr>
        </p:pic>
        <p:sp>
          <p:nvSpPr>
            <p:cNvPr id="525" name="Google Shape;525;p45"/>
            <p:cNvSpPr/>
            <p:nvPr/>
          </p:nvSpPr>
          <p:spPr>
            <a:xfrm>
              <a:off x="7404839" y="5225551"/>
              <a:ext cx="108000" cy="108000"/>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6" name="Google Shape;52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533" name="Google Shape;533;p46"/>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534" name="Google Shape;534;p46"/>
          <p:cNvSpPr txBox="1"/>
          <p:nvPr/>
        </p:nvSpPr>
        <p:spPr>
          <a:xfrm>
            <a:off x="1547664" y="332657"/>
            <a:ext cx="79208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Neural encoding of emotional expressions</a:t>
            </a:r>
            <a:endParaRPr sz="2800">
              <a:solidFill>
                <a:schemeClr val="dk1"/>
              </a:solidFill>
              <a:latin typeface="Arial"/>
              <a:ea typeface="Arial"/>
              <a:cs typeface="Arial"/>
              <a:sym typeface="Arial"/>
            </a:endParaRPr>
          </a:p>
        </p:txBody>
      </p:sp>
      <p:sp>
        <p:nvSpPr>
          <p:cNvPr id="535" name="Google Shape;535;p46"/>
          <p:cNvSpPr txBox="1">
            <a:spLocks noGrp="1"/>
          </p:cNvSpPr>
          <p:nvPr>
            <p:ph type="body" idx="1"/>
          </p:nvPr>
        </p:nvSpPr>
        <p:spPr>
          <a:xfrm>
            <a:off x="179512" y="1368016"/>
            <a:ext cx="8676488" cy="19169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000"/>
              <a:buNone/>
            </a:pPr>
            <a:r>
              <a:rPr lang="en-US" sz="2000">
                <a:latin typeface="Arial"/>
                <a:ea typeface="Arial"/>
                <a:cs typeface="Arial"/>
                <a:sym typeface="Arial"/>
              </a:rPr>
              <a:t>	Neural ‘encoding’ approach</a:t>
            </a:r>
            <a:endParaRPr sz="1400">
              <a:latin typeface="Arial"/>
              <a:ea typeface="Arial"/>
              <a:cs typeface="Arial"/>
              <a:sym typeface="Arial"/>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Linear regression of model variables against EEG signals</a:t>
            </a:r>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a:t>
            </a:r>
            <a:endParaRPr/>
          </a:p>
        </p:txBody>
      </p:sp>
      <p:sp>
        <p:nvSpPr>
          <p:cNvPr id="536" name="Google Shape;53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grpSp>
        <p:nvGrpSpPr>
          <p:cNvPr id="537" name="Google Shape;537;p46"/>
          <p:cNvGrpSpPr/>
          <p:nvPr/>
        </p:nvGrpSpPr>
        <p:grpSpPr>
          <a:xfrm>
            <a:off x="5980377" y="3281337"/>
            <a:ext cx="2849880" cy="2672570"/>
            <a:chOff x="5980377" y="3281337"/>
            <a:chExt cx="2849880" cy="2672570"/>
          </a:xfrm>
        </p:grpSpPr>
        <p:grpSp>
          <p:nvGrpSpPr>
            <p:cNvPr id="538" name="Google Shape;538;p46"/>
            <p:cNvGrpSpPr/>
            <p:nvPr/>
          </p:nvGrpSpPr>
          <p:grpSpPr>
            <a:xfrm>
              <a:off x="5980377" y="3281337"/>
              <a:ext cx="2849880" cy="2672570"/>
              <a:chOff x="5980377" y="3255594"/>
              <a:chExt cx="2849880" cy="2672570"/>
            </a:xfrm>
          </p:grpSpPr>
          <p:pic>
            <p:nvPicPr>
              <p:cNvPr id="539" name="Google Shape;539;p46"/>
              <p:cNvPicPr preferRelativeResize="0"/>
              <p:nvPr/>
            </p:nvPicPr>
            <p:blipFill rotWithShape="1">
              <a:blip r:embed="rId3">
                <a:alphaModFix/>
              </a:blip>
              <a:srcRect/>
              <a:stretch/>
            </p:blipFill>
            <p:spPr>
              <a:xfrm>
                <a:off x="5980377" y="3794564"/>
                <a:ext cx="2849880" cy="2133600"/>
              </a:xfrm>
              <a:prstGeom prst="rect">
                <a:avLst/>
              </a:prstGeom>
              <a:noFill/>
              <a:ln>
                <a:noFill/>
              </a:ln>
            </p:spPr>
          </p:pic>
          <p:sp>
            <p:nvSpPr>
              <p:cNvPr id="540" name="Google Shape;540;p46"/>
              <p:cNvSpPr txBox="1"/>
              <p:nvPr/>
            </p:nvSpPr>
            <p:spPr>
              <a:xfrm>
                <a:off x="6368913" y="3255594"/>
                <a:ext cx="2157667" cy="5847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a:solidFill>
                      <a:schemeClr val="dk1"/>
                    </a:solidFill>
                    <a:latin typeface="Helvetica Neue"/>
                    <a:ea typeface="Helvetica Neue"/>
                    <a:cs typeface="Helvetica Neue"/>
                    <a:sym typeface="Helvetica Neue"/>
                  </a:rPr>
                  <a:t>encoding strength</a:t>
                </a:r>
                <a:endParaRPr/>
              </a:p>
              <a:p>
                <a:pPr marL="0" marR="0" lvl="0" indent="0" algn="ctr" rtl="0">
                  <a:spcBef>
                    <a:spcPts val="0"/>
                  </a:spcBef>
                  <a:spcAft>
                    <a:spcPts val="0"/>
                  </a:spcAft>
                  <a:buNone/>
                </a:pPr>
                <a:r>
                  <a:rPr lang="en-US" sz="1600">
                    <a:solidFill>
                      <a:schemeClr val="dk1"/>
                    </a:solidFill>
                    <a:latin typeface="Helvetica Neue Light"/>
                    <a:ea typeface="Helvetica Neue Light"/>
                    <a:cs typeface="Helvetica Neue Light"/>
                    <a:sym typeface="Helvetica Neue Light"/>
                  </a:rPr>
                  <a:t>500 ms </a:t>
                </a:r>
                <a:r>
                  <a:rPr lang="en-US" sz="1600">
                    <a:solidFill>
                      <a:schemeClr val="dk1"/>
                    </a:solidFill>
                    <a:latin typeface="Helvetica Neue"/>
                    <a:ea typeface="Helvetica Neue"/>
                    <a:cs typeface="Helvetica Neue"/>
                    <a:sym typeface="Helvetica Neue"/>
                  </a:rPr>
                  <a:t>after stimulus </a:t>
                </a:r>
                <a:endParaRPr/>
              </a:p>
            </p:txBody>
          </p:sp>
        </p:grpSp>
        <p:sp>
          <p:nvSpPr>
            <p:cNvPr id="541" name="Google Shape;541;p46"/>
            <p:cNvSpPr/>
            <p:nvPr/>
          </p:nvSpPr>
          <p:spPr>
            <a:xfrm>
              <a:off x="7404839" y="5225551"/>
              <a:ext cx="108000" cy="108000"/>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42" name="Google Shape;542;p46" descr="C:\Users\Marwa\Documents\CONFERENCES-FORMATIONS\journeeCENIR_dec2014\intensity_reg.png"/>
          <p:cNvPicPr preferRelativeResize="0"/>
          <p:nvPr/>
        </p:nvPicPr>
        <p:blipFill rotWithShape="1">
          <a:blip r:embed="rId4">
            <a:alphaModFix/>
          </a:blip>
          <a:srcRect/>
          <a:stretch/>
        </p:blipFill>
        <p:spPr>
          <a:xfrm>
            <a:off x="323528" y="2444551"/>
            <a:ext cx="5794670" cy="4132332"/>
          </a:xfrm>
          <a:prstGeom prst="rect">
            <a:avLst/>
          </a:prstGeom>
          <a:noFill/>
          <a:ln>
            <a:noFill/>
          </a:ln>
        </p:spPr>
      </p:pic>
      <p:cxnSp>
        <p:nvCxnSpPr>
          <p:cNvPr id="543" name="Google Shape;543;p46"/>
          <p:cNvCxnSpPr/>
          <p:nvPr/>
        </p:nvCxnSpPr>
        <p:spPr>
          <a:xfrm>
            <a:off x="4579016" y="2870018"/>
            <a:ext cx="0" cy="2933886"/>
          </a:xfrm>
          <a:prstGeom prst="straightConnector1">
            <a:avLst/>
          </a:prstGeom>
          <a:noFill/>
          <a:ln w="12700" cap="flat" cmpd="sng">
            <a:solidFill>
              <a:schemeClr val="dk1"/>
            </a:solidFill>
            <a:prstDash val="solid"/>
            <a:round/>
            <a:headEnd type="none" w="sm" len="sm"/>
            <a:tailEnd type="none" w="sm" len="sm"/>
          </a:ln>
        </p:spPr>
      </p:cxnSp>
      <p:cxnSp>
        <p:nvCxnSpPr>
          <p:cNvPr id="544" name="Google Shape;544;p46"/>
          <p:cNvCxnSpPr/>
          <p:nvPr/>
        </p:nvCxnSpPr>
        <p:spPr>
          <a:xfrm>
            <a:off x="3995936" y="5445993"/>
            <a:ext cx="1381521" cy="0"/>
          </a:xfrm>
          <a:prstGeom prst="straightConnector1">
            <a:avLst/>
          </a:prstGeom>
          <a:noFill/>
          <a:ln w="101600" cap="flat" cmpd="sng">
            <a:solidFill>
              <a:srgbClr val="595959"/>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7"/>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551" name="Google Shape;551;p47"/>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552" name="Google Shape;552;p47"/>
          <p:cNvSpPr txBox="1"/>
          <p:nvPr/>
        </p:nvSpPr>
        <p:spPr>
          <a:xfrm>
            <a:off x="1547664" y="332657"/>
            <a:ext cx="792088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Neural encoding of emotional expressions</a:t>
            </a:r>
            <a:endParaRPr sz="2800">
              <a:solidFill>
                <a:schemeClr val="dk1"/>
              </a:solidFill>
              <a:latin typeface="Arial"/>
              <a:ea typeface="Arial"/>
              <a:cs typeface="Arial"/>
              <a:sym typeface="Arial"/>
            </a:endParaRPr>
          </a:p>
        </p:txBody>
      </p:sp>
      <p:sp>
        <p:nvSpPr>
          <p:cNvPr id="553" name="Google Shape;553;p47"/>
          <p:cNvSpPr txBox="1">
            <a:spLocks noGrp="1"/>
          </p:cNvSpPr>
          <p:nvPr>
            <p:ph type="body" idx="1"/>
          </p:nvPr>
        </p:nvSpPr>
        <p:spPr>
          <a:xfrm>
            <a:off x="179512" y="1368016"/>
            <a:ext cx="8676488" cy="19169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2800"/>
              <a:buNone/>
            </a:pPr>
            <a:r>
              <a:rPr lang="en-US" sz="2800">
                <a:latin typeface="Arial"/>
                <a:ea typeface="Arial"/>
                <a:cs typeface="Arial"/>
                <a:sym typeface="Arial"/>
              </a:rPr>
              <a:t>Gaze direction influences emotion processing?</a:t>
            </a:r>
            <a:endParaRPr/>
          </a:p>
          <a:p>
            <a:pPr marL="0" lvl="0" indent="0" algn="l" rtl="0">
              <a:spcBef>
                <a:spcPts val="600"/>
              </a:spcBef>
              <a:spcAft>
                <a:spcPts val="0"/>
              </a:spcAft>
              <a:buClr>
                <a:schemeClr val="dk1"/>
              </a:buClr>
              <a:buSzPts val="2400"/>
              <a:buNone/>
            </a:pPr>
            <a:r>
              <a:rPr lang="en-US" sz="2400">
                <a:latin typeface="Arial"/>
                <a:ea typeface="Arial"/>
                <a:cs typeface="Arial"/>
                <a:sym typeface="Arial"/>
              </a:rPr>
              <a:t>	</a:t>
            </a:r>
            <a:r>
              <a:rPr lang="en-US" sz="2000">
                <a:latin typeface="Arial"/>
                <a:ea typeface="Arial"/>
                <a:cs typeface="Arial"/>
                <a:sym typeface="Arial"/>
              </a:rPr>
              <a:t>Neural ‘encoding’ approach</a:t>
            </a:r>
            <a:endParaRPr/>
          </a:p>
          <a:p>
            <a:pPr marL="0" lvl="0" indent="0" algn="l" rtl="0">
              <a:spcBef>
                <a:spcPts val="600"/>
              </a:spcBef>
              <a:spcAft>
                <a:spcPts val="0"/>
              </a:spcAft>
              <a:buClr>
                <a:schemeClr val="dk1"/>
              </a:buClr>
              <a:buSzPts val="2000"/>
              <a:buNone/>
            </a:pPr>
            <a:r>
              <a:rPr lang="en-US" sz="2000">
                <a:latin typeface="Arial"/>
                <a:ea typeface="Arial"/>
                <a:cs typeface="Arial"/>
                <a:sym typeface="Arial"/>
              </a:rPr>
              <a:t>	Time course of encoding as informative of stimulus processing</a:t>
            </a:r>
            <a:endParaRPr sz="2000">
              <a:latin typeface="Arial"/>
              <a:ea typeface="Arial"/>
              <a:cs typeface="Arial"/>
              <a:sym typeface="Arial"/>
            </a:endParaRPr>
          </a:p>
        </p:txBody>
      </p:sp>
      <p:pic>
        <p:nvPicPr>
          <p:cNvPr id="554" name="Google Shape;554;p47" descr="C:\Users\Marwa\Documents\ENSEIGNEMENT\CS1 COGMASTER\encoding.png"/>
          <p:cNvPicPr preferRelativeResize="0"/>
          <p:nvPr/>
        </p:nvPicPr>
        <p:blipFill rotWithShape="1">
          <a:blip r:embed="rId3">
            <a:alphaModFix/>
          </a:blip>
          <a:srcRect/>
          <a:stretch/>
        </p:blipFill>
        <p:spPr>
          <a:xfrm>
            <a:off x="1475656" y="3068960"/>
            <a:ext cx="4896544" cy="3595433"/>
          </a:xfrm>
          <a:prstGeom prst="rect">
            <a:avLst/>
          </a:prstGeom>
          <a:noFill/>
          <a:ln>
            <a:noFill/>
          </a:ln>
        </p:spPr>
      </p:pic>
      <p:grpSp>
        <p:nvGrpSpPr>
          <p:cNvPr id="555" name="Google Shape;555;p47"/>
          <p:cNvGrpSpPr/>
          <p:nvPr/>
        </p:nvGrpSpPr>
        <p:grpSpPr>
          <a:xfrm>
            <a:off x="6667010" y="3861048"/>
            <a:ext cx="2088232" cy="1509958"/>
            <a:chOff x="5980377" y="3820307"/>
            <a:chExt cx="2849880" cy="2133600"/>
          </a:xfrm>
        </p:grpSpPr>
        <p:pic>
          <p:nvPicPr>
            <p:cNvPr id="556" name="Google Shape;556;p47"/>
            <p:cNvPicPr preferRelativeResize="0"/>
            <p:nvPr/>
          </p:nvPicPr>
          <p:blipFill rotWithShape="1">
            <a:blip r:embed="rId4">
              <a:alphaModFix/>
            </a:blip>
            <a:srcRect/>
            <a:stretch/>
          </p:blipFill>
          <p:spPr>
            <a:xfrm>
              <a:off x="5980377" y="3820307"/>
              <a:ext cx="2849880" cy="2133600"/>
            </a:xfrm>
            <a:prstGeom prst="rect">
              <a:avLst/>
            </a:prstGeom>
            <a:noFill/>
            <a:ln>
              <a:noFill/>
            </a:ln>
          </p:spPr>
        </p:pic>
        <p:sp>
          <p:nvSpPr>
            <p:cNvPr id="557" name="Google Shape;557;p47"/>
            <p:cNvSpPr/>
            <p:nvPr/>
          </p:nvSpPr>
          <p:spPr>
            <a:xfrm>
              <a:off x="7404839" y="5225551"/>
              <a:ext cx="108000" cy="108000"/>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8" name="Google Shape;558;p47"/>
          <p:cNvSpPr txBox="1"/>
          <p:nvPr/>
        </p:nvSpPr>
        <p:spPr>
          <a:xfrm>
            <a:off x="7020273" y="3284984"/>
            <a:ext cx="213776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500 ms after stimulus onset</a:t>
            </a:r>
            <a:endParaRPr sz="1800">
              <a:solidFill>
                <a:schemeClr val="dk1"/>
              </a:solidFill>
              <a:latin typeface="Arial"/>
              <a:ea typeface="Arial"/>
              <a:cs typeface="Arial"/>
              <a:sym typeface="Arial"/>
            </a:endParaRPr>
          </a:p>
        </p:txBody>
      </p:sp>
      <p:sp>
        <p:nvSpPr>
          <p:cNvPr id="559" name="Google Shape;559;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566" name="Google Shape;566;p48"/>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567" name="Google Shape;567;p48"/>
          <p:cNvSpPr txBox="1"/>
          <p:nvPr/>
        </p:nvSpPr>
        <p:spPr>
          <a:xfrm>
            <a:off x="3780256" y="1459656"/>
            <a:ext cx="15760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P100</a:t>
            </a:r>
            <a:endParaRPr sz="2800">
              <a:solidFill>
                <a:schemeClr val="dk1"/>
              </a:solidFill>
              <a:latin typeface="Arial"/>
              <a:ea typeface="Arial"/>
              <a:cs typeface="Arial"/>
              <a:sym typeface="Arial"/>
            </a:endParaRPr>
          </a:p>
        </p:txBody>
      </p:sp>
      <p:sp>
        <p:nvSpPr>
          <p:cNvPr id="568" name="Google Shape;568;p48"/>
          <p:cNvSpPr txBox="1"/>
          <p:nvPr/>
        </p:nvSpPr>
        <p:spPr>
          <a:xfrm>
            <a:off x="259948" y="2276872"/>
            <a:ext cx="2727876"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Main effect of emotion</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At 100ms and 170 ms</a:t>
            </a:r>
            <a:endParaRPr sz="2000">
              <a:solidFill>
                <a:schemeClr val="dk1"/>
              </a:solidFill>
              <a:latin typeface="Arial"/>
              <a:ea typeface="Arial"/>
              <a:cs typeface="Arial"/>
              <a:sym typeface="Arial"/>
            </a:endParaRPr>
          </a:p>
        </p:txBody>
      </p:sp>
      <p:sp>
        <p:nvSpPr>
          <p:cNvPr id="569" name="Google Shape;569;p48"/>
          <p:cNvSpPr txBox="1"/>
          <p:nvPr/>
        </p:nvSpPr>
        <p:spPr>
          <a:xfrm>
            <a:off x="7126585" y="1477733"/>
            <a:ext cx="15760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N170</a:t>
            </a:r>
            <a:endParaRPr sz="2800">
              <a:solidFill>
                <a:schemeClr val="dk1"/>
              </a:solidFill>
              <a:latin typeface="Arial"/>
              <a:ea typeface="Arial"/>
              <a:cs typeface="Arial"/>
              <a:sym typeface="Arial"/>
            </a:endParaRPr>
          </a:p>
        </p:txBody>
      </p:sp>
      <p:grpSp>
        <p:nvGrpSpPr>
          <p:cNvPr id="570" name="Google Shape;570;p48"/>
          <p:cNvGrpSpPr/>
          <p:nvPr/>
        </p:nvGrpSpPr>
        <p:grpSpPr>
          <a:xfrm>
            <a:off x="3659134" y="2000953"/>
            <a:ext cx="1788119" cy="1713303"/>
            <a:chOff x="1475656" y="2097992"/>
            <a:chExt cx="2042444" cy="1956987"/>
          </a:xfrm>
        </p:grpSpPr>
        <p:pic>
          <p:nvPicPr>
            <p:cNvPr id="571" name="Google Shape;571;p48" descr="C:\Users\Marwa\Desktop\CATEMORPH_EEG\Figures\Average_P100_112-132ms.jpg"/>
            <p:cNvPicPr preferRelativeResize="0"/>
            <p:nvPr/>
          </p:nvPicPr>
          <p:blipFill rotWithShape="1">
            <a:blip r:embed="rId3">
              <a:alphaModFix/>
            </a:blip>
            <a:srcRect l="30715" t="7571" r="26152" b="10073"/>
            <a:stretch/>
          </p:blipFill>
          <p:spPr>
            <a:xfrm>
              <a:off x="1475656" y="2097992"/>
              <a:ext cx="2042444" cy="1956987"/>
            </a:xfrm>
            <a:prstGeom prst="rect">
              <a:avLst/>
            </a:prstGeom>
            <a:noFill/>
            <a:ln>
              <a:noFill/>
            </a:ln>
          </p:spPr>
        </p:pic>
        <p:sp>
          <p:nvSpPr>
            <p:cNvPr id="572" name="Google Shape;572;p48"/>
            <p:cNvSpPr/>
            <p:nvPr/>
          </p:nvSpPr>
          <p:spPr>
            <a:xfrm>
              <a:off x="2057498" y="3744884"/>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48"/>
            <p:cNvSpPr/>
            <p:nvPr/>
          </p:nvSpPr>
          <p:spPr>
            <a:xfrm>
              <a:off x="2226990" y="3888738"/>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48"/>
            <p:cNvSpPr/>
            <p:nvPr/>
          </p:nvSpPr>
          <p:spPr>
            <a:xfrm>
              <a:off x="2688478" y="3880354"/>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48"/>
            <p:cNvSpPr/>
            <p:nvPr/>
          </p:nvSpPr>
          <p:spPr>
            <a:xfrm>
              <a:off x="2867329" y="3753430"/>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76" name="Google Shape;576;p48"/>
          <p:cNvGrpSpPr/>
          <p:nvPr/>
        </p:nvGrpSpPr>
        <p:grpSpPr>
          <a:xfrm>
            <a:off x="6945380" y="1916832"/>
            <a:ext cx="1803084" cy="1795602"/>
            <a:chOff x="5278533" y="2026081"/>
            <a:chExt cx="2059537" cy="2050991"/>
          </a:xfrm>
        </p:grpSpPr>
        <p:pic>
          <p:nvPicPr>
            <p:cNvPr id="577" name="Google Shape;577;p48" descr="C:\Users\Marwa\Desktop\CATEMORPH_EEG\Figures\Average_N170_160-180ms.jpg"/>
            <p:cNvPicPr preferRelativeResize="0"/>
            <p:nvPr/>
          </p:nvPicPr>
          <p:blipFill rotWithShape="1">
            <a:blip r:embed="rId4">
              <a:alphaModFix/>
            </a:blip>
            <a:srcRect l="30678" t="4754" r="25827" b="8934"/>
            <a:stretch/>
          </p:blipFill>
          <p:spPr>
            <a:xfrm>
              <a:off x="5278533" y="2026081"/>
              <a:ext cx="2059537" cy="2050991"/>
            </a:xfrm>
            <a:prstGeom prst="rect">
              <a:avLst/>
            </a:prstGeom>
            <a:noFill/>
            <a:ln>
              <a:noFill/>
            </a:ln>
          </p:spPr>
        </p:pic>
        <p:sp>
          <p:nvSpPr>
            <p:cNvPr id="578" name="Google Shape;578;p48"/>
            <p:cNvSpPr/>
            <p:nvPr/>
          </p:nvSpPr>
          <p:spPr>
            <a:xfrm>
              <a:off x="6810677" y="3592322"/>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48"/>
            <p:cNvSpPr/>
            <p:nvPr/>
          </p:nvSpPr>
          <p:spPr>
            <a:xfrm>
              <a:off x="6920347" y="3357940"/>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48"/>
            <p:cNvSpPr/>
            <p:nvPr/>
          </p:nvSpPr>
          <p:spPr>
            <a:xfrm>
              <a:off x="7081617" y="3401936"/>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48"/>
            <p:cNvSpPr/>
            <p:nvPr/>
          </p:nvSpPr>
          <p:spPr>
            <a:xfrm>
              <a:off x="5462606" y="3436120"/>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48"/>
            <p:cNvSpPr/>
            <p:nvPr/>
          </p:nvSpPr>
          <p:spPr>
            <a:xfrm>
              <a:off x="5722011" y="3561778"/>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48"/>
            <p:cNvSpPr/>
            <p:nvPr/>
          </p:nvSpPr>
          <p:spPr>
            <a:xfrm>
              <a:off x="5620074" y="3372658"/>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4" name="Google Shape;584;p48"/>
          <p:cNvSpPr txBox="1"/>
          <p:nvPr/>
        </p:nvSpPr>
        <p:spPr>
          <a:xfrm>
            <a:off x="4543583" y="4169416"/>
            <a:ext cx="195586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LPP</a:t>
            </a:r>
            <a:endParaRPr sz="2800">
              <a:solidFill>
                <a:schemeClr val="dk1"/>
              </a:solidFill>
              <a:latin typeface="Calibri"/>
              <a:ea typeface="Calibri"/>
              <a:cs typeface="Calibri"/>
              <a:sym typeface="Calibri"/>
            </a:endParaRPr>
          </a:p>
        </p:txBody>
      </p:sp>
      <p:sp>
        <p:nvSpPr>
          <p:cNvPr id="585" name="Google Shape;585;p48"/>
          <p:cNvSpPr txBox="1"/>
          <p:nvPr/>
        </p:nvSpPr>
        <p:spPr>
          <a:xfrm>
            <a:off x="250164" y="4953362"/>
            <a:ext cx="413286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Main effect of intensity</a:t>
            </a: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After 400 ms</a:t>
            </a:r>
            <a:endParaRPr sz="2000">
              <a:solidFill>
                <a:schemeClr val="dk1"/>
              </a:solidFill>
              <a:latin typeface="Arial"/>
              <a:ea typeface="Arial"/>
              <a:cs typeface="Arial"/>
              <a:sym typeface="Arial"/>
            </a:endParaRPr>
          </a:p>
        </p:txBody>
      </p:sp>
      <p:grpSp>
        <p:nvGrpSpPr>
          <p:cNvPr id="586" name="Google Shape;586;p48"/>
          <p:cNvGrpSpPr/>
          <p:nvPr/>
        </p:nvGrpSpPr>
        <p:grpSpPr>
          <a:xfrm>
            <a:off x="4404971" y="4538749"/>
            <a:ext cx="1927945" cy="1878447"/>
            <a:chOff x="3518100" y="4215174"/>
            <a:chExt cx="2324137" cy="2251109"/>
          </a:xfrm>
        </p:grpSpPr>
        <p:pic>
          <p:nvPicPr>
            <p:cNvPr id="587" name="Google Shape;587;p48" descr="C:\Users\Marwa\Desktop\CATEMORPH_EEG\Figures\Average_LPP_300-700ms.jpg"/>
            <p:cNvPicPr preferRelativeResize="0"/>
            <p:nvPr/>
          </p:nvPicPr>
          <p:blipFill rotWithShape="1">
            <a:blip r:embed="rId5">
              <a:alphaModFix/>
            </a:blip>
            <a:srcRect l="29144" t="4720" r="25951" b="8610"/>
            <a:stretch/>
          </p:blipFill>
          <p:spPr>
            <a:xfrm>
              <a:off x="3518100" y="4215174"/>
              <a:ext cx="2324137" cy="2251109"/>
            </a:xfrm>
            <a:prstGeom prst="rect">
              <a:avLst/>
            </a:prstGeom>
            <a:noFill/>
            <a:ln>
              <a:noFill/>
            </a:ln>
          </p:spPr>
        </p:pic>
        <p:sp>
          <p:nvSpPr>
            <p:cNvPr id="588" name="Google Shape;588;p48"/>
            <p:cNvSpPr/>
            <p:nvPr/>
          </p:nvSpPr>
          <p:spPr>
            <a:xfrm>
              <a:off x="4681564" y="5834547"/>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48"/>
            <p:cNvSpPr/>
            <p:nvPr/>
          </p:nvSpPr>
          <p:spPr>
            <a:xfrm>
              <a:off x="4517467" y="5833896"/>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48"/>
            <p:cNvSpPr/>
            <p:nvPr/>
          </p:nvSpPr>
          <p:spPr>
            <a:xfrm>
              <a:off x="4678413" y="6041374"/>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48"/>
            <p:cNvSpPr/>
            <p:nvPr/>
          </p:nvSpPr>
          <p:spPr>
            <a:xfrm>
              <a:off x="4834777" y="5842442"/>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48"/>
            <p:cNvSpPr/>
            <p:nvPr/>
          </p:nvSpPr>
          <p:spPr>
            <a:xfrm>
              <a:off x="4669867" y="5618523"/>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48"/>
            <p:cNvSpPr/>
            <p:nvPr/>
          </p:nvSpPr>
          <p:spPr>
            <a:xfrm>
              <a:off x="4517467" y="5644161"/>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48"/>
            <p:cNvSpPr/>
            <p:nvPr/>
          </p:nvSpPr>
          <p:spPr>
            <a:xfrm>
              <a:off x="4834126" y="5626418"/>
              <a:ext cx="45719" cy="4571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95" name="Google Shape;595;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596" name="Google Shape;596;p48"/>
          <p:cNvSpPr txBox="1"/>
          <p:nvPr/>
        </p:nvSpPr>
        <p:spPr>
          <a:xfrm>
            <a:off x="1896875" y="500042"/>
            <a:ext cx="617558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Helvetica Neue"/>
                <a:ea typeface="Helvetica Neue"/>
                <a:cs typeface="Helvetica Neue"/>
                <a:sym typeface="Helvetica Neue"/>
              </a:rPr>
              <a:t>Example: Facial expressions of threat</a:t>
            </a:r>
            <a:endParaRPr sz="28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9"/>
          <p:cNvSpPr/>
          <p:nvPr/>
        </p:nvSpPr>
        <p:spPr>
          <a:xfrm>
            <a:off x="542925" y="1379538"/>
            <a:ext cx="24288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990033"/>
              </a:buClr>
              <a:buSzPts val="1800"/>
              <a:buFont typeface="Noto Sans Symbols"/>
              <a:buNone/>
            </a:pPr>
            <a:r>
              <a:rPr lang="en-US" sz="1800">
                <a:solidFill>
                  <a:schemeClr val="dk1"/>
                </a:solidFill>
                <a:latin typeface="Arial"/>
                <a:ea typeface="Arial"/>
                <a:cs typeface="Arial"/>
                <a:sym typeface="Arial"/>
              </a:rPr>
              <a:t>Source reconstruction</a:t>
            </a:r>
            <a:endParaRPr sz="1800">
              <a:solidFill>
                <a:schemeClr val="dk1"/>
              </a:solidFill>
              <a:latin typeface="Arial"/>
              <a:ea typeface="Arial"/>
              <a:cs typeface="Arial"/>
              <a:sym typeface="Arial"/>
            </a:endParaRPr>
          </a:p>
        </p:txBody>
      </p:sp>
      <p:pic>
        <p:nvPicPr>
          <p:cNvPr id="602" name="Google Shape;602;p49" descr="test_brainstorm"/>
          <p:cNvPicPr preferRelativeResize="0"/>
          <p:nvPr/>
        </p:nvPicPr>
        <p:blipFill rotWithShape="1">
          <a:blip r:embed="rId3">
            <a:alphaModFix/>
          </a:blip>
          <a:srcRect/>
          <a:stretch/>
        </p:blipFill>
        <p:spPr>
          <a:xfrm>
            <a:off x="5046663" y="1771650"/>
            <a:ext cx="3479800" cy="2654300"/>
          </a:xfrm>
          <a:prstGeom prst="rect">
            <a:avLst/>
          </a:prstGeom>
          <a:noFill/>
          <a:ln>
            <a:noFill/>
          </a:ln>
        </p:spPr>
      </p:pic>
      <p:pic>
        <p:nvPicPr>
          <p:cNvPr id="603" name="Google Shape;603;p49" descr="eeg"/>
          <p:cNvPicPr preferRelativeResize="0"/>
          <p:nvPr/>
        </p:nvPicPr>
        <p:blipFill rotWithShape="1">
          <a:blip r:embed="rId4">
            <a:alphaModFix/>
          </a:blip>
          <a:srcRect/>
          <a:stretch/>
        </p:blipFill>
        <p:spPr>
          <a:xfrm>
            <a:off x="657225" y="2266950"/>
            <a:ext cx="3471863" cy="1898650"/>
          </a:xfrm>
          <a:prstGeom prst="rect">
            <a:avLst/>
          </a:prstGeom>
          <a:noFill/>
          <a:ln>
            <a:noFill/>
          </a:ln>
        </p:spPr>
      </p:pic>
      <p:cxnSp>
        <p:nvCxnSpPr>
          <p:cNvPr id="604" name="Google Shape;604;p49"/>
          <p:cNvCxnSpPr/>
          <p:nvPr/>
        </p:nvCxnSpPr>
        <p:spPr>
          <a:xfrm>
            <a:off x="4168775" y="3216275"/>
            <a:ext cx="877888" cy="0"/>
          </a:xfrm>
          <a:prstGeom prst="straightConnector1">
            <a:avLst/>
          </a:prstGeom>
          <a:noFill/>
          <a:ln w="57150" cap="flat" cmpd="sng">
            <a:solidFill>
              <a:schemeClr val="dk1"/>
            </a:solidFill>
            <a:prstDash val="solid"/>
            <a:round/>
            <a:headEnd type="none" w="med" len="med"/>
            <a:tailEnd type="triangle" w="med" len="med"/>
          </a:ln>
        </p:spPr>
      </p:cxnSp>
      <p:sp>
        <p:nvSpPr>
          <p:cNvPr id="605" name="Google Shape;605;p49"/>
          <p:cNvSpPr/>
          <p:nvPr/>
        </p:nvSpPr>
        <p:spPr>
          <a:xfrm>
            <a:off x="657225" y="5029200"/>
            <a:ext cx="7869238"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90033"/>
              </a:buClr>
              <a:buSzPts val="1800"/>
              <a:buFont typeface="Noto Sans Symbols"/>
              <a:buNone/>
            </a:pPr>
            <a:r>
              <a:rPr lang="en-US" sz="1800">
                <a:solidFill>
                  <a:schemeClr val="dk1"/>
                </a:solidFill>
                <a:latin typeface="Arial"/>
                <a:ea typeface="Arial"/>
                <a:cs typeface="Arial"/>
                <a:sym typeface="Arial"/>
              </a:rPr>
              <a:t>Mathematical model that takes into account the different directions of the gyri and the characteristic of propagation of the different tissues</a:t>
            </a:r>
            <a:endParaRPr sz="1800">
              <a:solidFill>
                <a:schemeClr val="dk1"/>
              </a:solidFill>
              <a:latin typeface="Arial"/>
              <a:ea typeface="Arial"/>
              <a:cs typeface="Arial"/>
              <a:sym typeface="Arial"/>
            </a:endParaRPr>
          </a:p>
        </p:txBody>
      </p:sp>
      <p:sp>
        <p:nvSpPr>
          <p:cNvPr id="606" name="Google Shape;606;p49"/>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07" name="Google Shape;607;p49"/>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608" name="Google Shape;608;p49"/>
          <p:cNvSpPr txBox="1"/>
          <p:nvPr/>
        </p:nvSpPr>
        <p:spPr>
          <a:xfrm>
            <a:off x="2971795" y="341968"/>
            <a:ext cx="705678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Source localization</a:t>
            </a:r>
            <a:endParaRPr sz="2800">
              <a:solidFill>
                <a:schemeClr val="dk1"/>
              </a:solidFill>
              <a:latin typeface="Arial"/>
              <a:ea typeface="Arial"/>
              <a:cs typeface="Arial"/>
              <a:sym typeface="Arial"/>
            </a:endParaRPr>
          </a:p>
        </p:txBody>
      </p:sp>
      <p:sp>
        <p:nvSpPr>
          <p:cNvPr id="609" name="Google Shape;60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79512" y="1628800"/>
            <a:ext cx="9217024"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endParaRPr sz="2800">
              <a:latin typeface="Arial"/>
              <a:ea typeface="Arial"/>
              <a:cs typeface="Arial"/>
              <a:sym typeface="Arial"/>
            </a:endParaRPr>
          </a:p>
          <a:p>
            <a:pPr marL="342900" lvl="0" indent="-342900" algn="l" rtl="0">
              <a:spcBef>
                <a:spcPts val="560"/>
              </a:spcBef>
              <a:spcAft>
                <a:spcPts val="0"/>
              </a:spcAft>
              <a:buClr>
                <a:schemeClr val="dk1"/>
              </a:buClr>
              <a:buSzPts val="2800"/>
              <a:buChar char="•"/>
            </a:pPr>
            <a:r>
              <a:rPr lang="en-US" sz="2800">
                <a:latin typeface="Arial"/>
                <a:ea typeface="Arial"/>
                <a:cs typeface="Arial"/>
                <a:sym typeface="Arial"/>
              </a:rPr>
              <a:t>Resampling (typical recordings at 1000 Hz/ 600 Hz)</a:t>
            </a:r>
            <a:endParaRPr/>
          </a:p>
          <a:p>
            <a:pPr marL="342900" lvl="0" indent="-165100" algn="l" rtl="0">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spcBef>
                <a:spcPts val="560"/>
              </a:spcBef>
              <a:spcAft>
                <a:spcPts val="0"/>
              </a:spcAft>
              <a:buClr>
                <a:schemeClr val="dk1"/>
              </a:buClr>
              <a:buSzPts val="2800"/>
              <a:buChar char="•"/>
            </a:pPr>
            <a:r>
              <a:rPr lang="en-US" sz="2800">
                <a:latin typeface="Arial"/>
                <a:ea typeface="Arial"/>
                <a:cs typeface="Arial"/>
                <a:sym typeface="Arial"/>
              </a:rPr>
              <a:t>Re-referencing if EEG</a:t>
            </a:r>
            <a:endParaRPr/>
          </a:p>
          <a:p>
            <a:pPr marL="342900" lvl="0" indent="-165100" algn="l" rtl="0">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spcBef>
                <a:spcPts val="560"/>
              </a:spcBef>
              <a:spcAft>
                <a:spcPts val="0"/>
              </a:spcAft>
              <a:buClr>
                <a:schemeClr val="dk1"/>
              </a:buClr>
              <a:buSzPts val="2800"/>
              <a:buChar char="•"/>
            </a:pPr>
            <a:r>
              <a:rPr lang="en-US" sz="2800">
                <a:latin typeface="Arial"/>
                <a:ea typeface="Arial"/>
                <a:cs typeface="Arial"/>
                <a:sym typeface="Arial"/>
              </a:rPr>
              <a:t>Epoching (around conditions of interest, stimulus onset, response onset)</a:t>
            </a:r>
            <a:endParaRPr/>
          </a:p>
          <a:p>
            <a:pPr marL="342900" lvl="0" indent="-165100" algn="l" rtl="0">
              <a:spcBef>
                <a:spcPts val="560"/>
              </a:spcBef>
              <a:spcAft>
                <a:spcPts val="0"/>
              </a:spcAft>
              <a:buClr>
                <a:schemeClr val="dk1"/>
              </a:buClr>
              <a:buSzPts val="2800"/>
              <a:buNone/>
            </a:pPr>
            <a:endParaRPr sz="2800">
              <a:latin typeface="Arial"/>
              <a:ea typeface="Arial"/>
              <a:cs typeface="Arial"/>
              <a:sym typeface="Arial"/>
            </a:endParaRPr>
          </a:p>
          <a:p>
            <a:pPr marL="342900" lvl="0" indent="-342900" algn="l" rtl="0">
              <a:spcBef>
                <a:spcPts val="560"/>
              </a:spcBef>
              <a:spcAft>
                <a:spcPts val="0"/>
              </a:spcAft>
              <a:buClr>
                <a:schemeClr val="dk1"/>
              </a:buClr>
              <a:buSzPts val="2800"/>
              <a:buChar char="•"/>
            </a:pPr>
            <a:r>
              <a:rPr lang="en-US" sz="2800">
                <a:latin typeface="Arial"/>
                <a:ea typeface="Arial"/>
                <a:cs typeface="Arial"/>
                <a:sym typeface="Arial"/>
              </a:rPr>
              <a:t>Removing baseline (for example -200ms) </a:t>
            </a:r>
            <a:endParaRPr sz="2800">
              <a:latin typeface="Arial"/>
              <a:ea typeface="Arial"/>
              <a:cs typeface="Arial"/>
              <a:sym typeface="Arial"/>
            </a:endParaRPr>
          </a:p>
          <a:p>
            <a:pPr marL="342900" lvl="0" indent="-165100" algn="l" rtl="0">
              <a:spcBef>
                <a:spcPts val="560"/>
              </a:spcBef>
              <a:spcAft>
                <a:spcPts val="0"/>
              </a:spcAft>
              <a:buClr>
                <a:schemeClr val="dk1"/>
              </a:buClr>
              <a:buSzPts val="2800"/>
              <a:buNone/>
            </a:pPr>
            <a:endParaRPr sz="2800">
              <a:latin typeface="Arial"/>
              <a:ea typeface="Arial"/>
              <a:cs typeface="Arial"/>
              <a:sym typeface="Arial"/>
            </a:endParaRPr>
          </a:p>
        </p:txBody>
      </p:sp>
      <p:sp>
        <p:nvSpPr>
          <p:cNvPr id="616" name="Google Shape;616;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617" name="Google Shape;617;p50"/>
          <p:cNvSpPr txBox="1">
            <a:spLocks noGrp="1"/>
          </p:cNvSpPr>
          <p:nvPr>
            <p:ph type="title"/>
          </p:nvPr>
        </p:nvSpPr>
        <p:spPr>
          <a:xfrm>
            <a:off x="1619672" y="260648"/>
            <a:ext cx="5976664"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Arial"/>
              <a:buNone/>
            </a:pPr>
            <a:r>
              <a:rPr lang="en-US" sz="2800">
                <a:latin typeface="Arial"/>
                <a:ea typeface="Arial"/>
                <a:cs typeface="Arial"/>
                <a:sym typeface="Arial"/>
              </a:rPr>
              <a:t>Pre-processing of signal: Steps</a:t>
            </a:r>
            <a:endParaRPr sz="2800">
              <a:latin typeface="Arial"/>
              <a:ea typeface="Arial"/>
              <a:cs typeface="Arial"/>
              <a:sym typeface="Arial"/>
            </a:endParaRPr>
          </a:p>
        </p:txBody>
      </p:sp>
      <p:sp>
        <p:nvSpPr>
          <p:cNvPr id="618" name="Google Shape;618;p50"/>
          <p:cNvSpPr/>
          <p:nvPr/>
        </p:nvSpPr>
        <p:spPr>
          <a:xfrm>
            <a:off x="-7017" y="-27384"/>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19" name="Google Shape;619;p50"/>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1"/>
          <p:cNvSpPr txBox="1">
            <a:spLocks noGrp="1"/>
          </p:cNvSpPr>
          <p:nvPr>
            <p:ph type="title"/>
          </p:nvPr>
        </p:nvSpPr>
        <p:spPr>
          <a:xfrm>
            <a:off x="107504" y="260648"/>
            <a:ext cx="8489950" cy="5048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Arial"/>
              <a:buNone/>
            </a:pPr>
            <a:r>
              <a:rPr lang="en-US" sz="2800">
                <a:latin typeface="Arial"/>
                <a:ea typeface="Arial"/>
                <a:cs typeface="Arial"/>
                <a:sym typeface="Arial"/>
              </a:rPr>
              <a:t>Pre-processing of signal: Filtering</a:t>
            </a:r>
            <a:endParaRPr sz="2800">
              <a:latin typeface="Arial"/>
              <a:ea typeface="Arial"/>
              <a:cs typeface="Arial"/>
              <a:sym typeface="Arial"/>
            </a:endParaRPr>
          </a:p>
        </p:txBody>
      </p:sp>
      <p:sp>
        <p:nvSpPr>
          <p:cNvPr id="626" name="Google Shape;626;p51"/>
          <p:cNvSpPr txBox="1">
            <a:spLocks noGrp="1"/>
          </p:cNvSpPr>
          <p:nvPr>
            <p:ph type="body" idx="1"/>
          </p:nvPr>
        </p:nvSpPr>
        <p:spPr>
          <a:xfrm>
            <a:off x="251520" y="1700808"/>
            <a:ext cx="4672831" cy="47529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Arial"/>
                <a:ea typeface="Arial"/>
                <a:cs typeface="Arial"/>
                <a:sym typeface="Arial"/>
              </a:rPr>
              <a:t>Excludes specific frequencies</a:t>
            </a:r>
            <a:endParaRPr/>
          </a:p>
          <a:p>
            <a:pPr marL="742950" lvl="1" indent="-285750" algn="l" rtl="0">
              <a:spcBef>
                <a:spcPts val="400"/>
              </a:spcBef>
              <a:spcAft>
                <a:spcPts val="0"/>
              </a:spcAft>
              <a:buClr>
                <a:schemeClr val="dk1"/>
              </a:buClr>
              <a:buSzPts val="2000"/>
              <a:buChar char="–"/>
            </a:pPr>
            <a:r>
              <a:rPr lang="en-US" sz="2000">
                <a:latin typeface="Arial"/>
                <a:ea typeface="Arial"/>
                <a:cs typeface="Arial"/>
                <a:sym typeface="Arial"/>
              </a:rPr>
              <a:t>Low-pass filter ~ 30 Hz</a:t>
            </a:r>
            <a:endParaRPr/>
          </a:p>
          <a:p>
            <a:pPr marL="1143000" lvl="2" indent="-228600" algn="l" rtl="0">
              <a:spcBef>
                <a:spcPts val="360"/>
              </a:spcBef>
              <a:spcAft>
                <a:spcPts val="0"/>
              </a:spcAft>
              <a:buClr>
                <a:schemeClr val="dk1"/>
              </a:buClr>
              <a:buSzPts val="1800"/>
              <a:buChar char="•"/>
            </a:pPr>
            <a:r>
              <a:rPr lang="en-US" sz="1800">
                <a:latin typeface="Arial"/>
                <a:ea typeface="Arial"/>
                <a:cs typeface="Arial"/>
                <a:sym typeface="Arial"/>
              </a:rPr>
              <a:t>Removes high frequency noise e.g., muscle activity</a:t>
            </a:r>
            <a:endParaRPr/>
          </a:p>
          <a:p>
            <a:pPr marL="742950" lvl="1" indent="-285750" algn="l" rtl="0">
              <a:spcBef>
                <a:spcPts val="400"/>
              </a:spcBef>
              <a:spcAft>
                <a:spcPts val="0"/>
              </a:spcAft>
              <a:buClr>
                <a:schemeClr val="dk1"/>
              </a:buClr>
              <a:buSzPts val="2000"/>
              <a:buChar char="–"/>
            </a:pPr>
            <a:r>
              <a:rPr lang="en-US" sz="2000">
                <a:latin typeface="Arial"/>
                <a:ea typeface="Arial"/>
                <a:cs typeface="Arial"/>
                <a:sym typeface="Arial"/>
              </a:rPr>
              <a:t>High-pass filter .01 - .1 Hz</a:t>
            </a:r>
            <a:endParaRPr/>
          </a:p>
          <a:p>
            <a:pPr marL="1143000" lvl="2" indent="-228600" algn="l" rtl="0">
              <a:spcBef>
                <a:spcPts val="360"/>
              </a:spcBef>
              <a:spcAft>
                <a:spcPts val="0"/>
              </a:spcAft>
              <a:buClr>
                <a:schemeClr val="dk1"/>
              </a:buClr>
              <a:buSzPts val="1800"/>
              <a:buChar char="•"/>
            </a:pPr>
            <a:r>
              <a:rPr lang="en-US" sz="1800">
                <a:latin typeface="Arial"/>
                <a:ea typeface="Arial"/>
                <a:cs typeface="Arial"/>
                <a:sym typeface="Arial"/>
              </a:rPr>
              <a:t>Reduces slow drifts e.g., perspiration artefact</a:t>
            </a:r>
            <a:endParaRPr/>
          </a:p>
          <a:p>
            <a:pPr marL="742950" lvl="1" indent="-285750" algn="l" rtl="0">
              <a:spcBef>
                <a:spcPts val="400"/>
              </a:spcBef>
              <a:spcAft>
                <a:spcPts val="0"/>
              </a:spcAft>
              <a:buClr>
                <a:schemeClr val="dk1"/>
              </a:buClr>
              <a:buSzPts val="2000"/>
              <a:buChar char="–"/>
            </a:pPr>
            <a:r>
              <a:rPr lang="en-US" sz="2000">
                <a:latin typeface="Arial"/>
                <a:ea typeface="Arial"/>
                <a:cs typeface="Arial"/>
                <a:sym typeface="Arial"/>
              </a:rPr>
              <a:t>Notch filter 50/60 Hz</a:t>
            </a:r>
            <a:endParaRPr/>
          </a:p>
          <a:p>
            <a:pPr marL="1143000" lvl="2" indent="-228600" algn="l" rtl="0">
              <a:spcBef>
                <a:spcPts val="360"/>
              </a:spcBef>
              <a:spcAft>
                <a:spcPts val="0"/>
              </a:spcAft>
              <a:buClr>
                <a:schemeClr val="dk1"/>
              </a:buClr>
              <a:buSzPts val="1800"/>
              <a:buChar char="•"/>
            </a:pPr>
            <a:r>
              <a:rPr lang="en-US" sz="1800">
                <a:latin typeface="Arial"/>
                <a:ea typeface="Arial"/>
                <a:cs typeface="Arial"/>
                <a:sym typeface="Arial"/>
              </a:rPr>
              <a:t>Electrical line noise</a:t>
            </a:r>
            <a:endParaRPr/>
          </a:p>
          <a:p>
            <a:pPr marL="742950" lvl="1" indent="-285750" algn="l" rtl="0">
              <a:spcBef>
                <a:spcPts val="400"/>
              </a:spcBef>
              <a:spcAft>
                <a:spcPts val="0"/>
              </a:spcAft>
              <a:buClr>
                <a:schemeClr val="dk1"/>
              </a:buClr>
              <a:buSzPts val="2000"/>
              <a:buChar char="–"/>
            </a:pPr>
            <a:r>
              <a:rPr lang="en-US" sz="2000">
                <a:latin typeface="Arial"/>
                <a:ea typeface="Arial"/>
                <a:cs typeface="Arial"/>
                <a:sym typeface="Arial"/>
              </a:rPr>
              <a:t>Band-pass</a:t>
            </a:r>
            <a:endParaRPr/>
          </a:p>
          <a:p>
            <a:pPr marL="1143000" lvl="2" indent="-228600" algn="l" rtl="0">
              <a:spcBef>
                <a:spcPts val="360"/>
              </a:spcBef>
              <a:spcAft>
                <a:spcPts val="0"/>
              </a:spcAft>
              <a:buClr>
                <a:schemeClr val="dk1"/>
              </a:buClr>
              <a:buSzPts val="1800"/>
              <a:buChar char="•"/>
            </a:pPr>
            <a:r>
              <a:rPr lang="en-US" sz="1800">
                <a:latin typeface="Arial"/>
                <a:ea typeface="Arial"/>
                <a:cs typeface="Arial"/>
                <a:sym typeface="Arial"/>
              </a:rPr>
              <a:t>Passes signal through only at a specific frequency range</a:t>
            </a:r>
            <a:endParaRPr/>
          </a:p>
        </p:txBody>
      </p:sp>
      <p:sp>
        <p:nvSpPr>
          <p:cNvPr id="627" name="Google Shape;627;p51"/>
          <p:cNvSpPr/>
          <p:nvPr/>
        </p:nvSpPr>
        <p:spPr>
          <a:xfrm>
            <a:off x="0" y="-27384"/>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28" name="Google Shape;628;p51"/>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9" name="Google Shape;119;p16"/>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20" name="Google Shape;120;p16"/>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21" name="Google Shape;121;p16"/>
          <p:cNvSpPr txBox="1"/>
          <p:nvPr/>
        </p:nvSpPr>
        <p:spPr>
          <a:xfrm>
            <a:off x="1413992" y="332656"/>
            <a:ext cx="7272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Steps to conduct a scientific experiment</a:t>
            </a:r>
            <a:endParaRPr sz="2800">
              <a:solidFill>
                <a:schemeClr val="dk1"/>
              </a:solidFill>
              <a:latin typeface="Arial"/>
              <a:ea typeface="Arial"/>
              <a:cs typeface="Arial"/>
              <a:sym typeface="Arial"/>
            </a:endParaRPr>
          </a:p>
        </p:txBody>
      </p:sp>
      <p:sp>
        <p:nvSpPr>
          <p:cNvPr id="122" name="Google Shape;122;p16"/>
          <p:cNvSpPr txBox="1"/>
          <p:nvPr/>
        </p:nvSpPr>
        <p:spPr>
          <a:xfrm>
            <a:off x="215008" y="1484784"/>
            <a:ext cx="8928900" cy="455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1)Theoretical question</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2) Working Hypotheses</a:t>
            </a:r>
            <a:endParaRPr sz="2800">
              <a:solidFill>
                <a:schemeClr val="dk1"/>
              </a:solidFill>
              <a:latin typeface="Arial"/>
              <a:ea typeface="Arial"/>
              <a:cs typeface="Arial"/>
              <a:sym typeface="Arial"/>
            </a:endParaRPr>
          </a:p>
        </p:txBody>
      </p:sp>
      <p:sp>
        <p:nvSpPr>
          <p:cNvPr id="123" name="Google Shape;123;p16"/>
          <p:cNvSpPr txBox="1"/>
          <p:nvPr/>
        </p:nvSpPr>
        <p:spPr>
          <a:xfrm>
            <a:off x="3995700" y="1706638"/>
            <a:ext cx="46911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0000"/>
                </a:solidFill>
              </a:rPr>
              <a:t>How does the brain encode information?</a:t>
            </a:r>
            <a:endParaRPr sz="1800">
              <a:solidFill>
                <a:srgbClr val="FF0000"/>
              </a:solidFill>
            </a:endParaRPr>
          </a:p>
        </p:txBody>
      </p:sp>
      <p:pic>
        <p:nvPicPr>
          <p:cNvPr id="124" name="Google Shape;124;p16" descr="Image result for hippocampus and rhinal cortex"/>
          <p:cNvPicPr preferRelativeResize="0"/>
          <p:nvPr/>
        </p:nvPicPr>
        <p:blipFill>
          <a:blip r:embed="rId3">
            <a:alphaModFix/>
          </a:blip>
          <a:stretch>
            <a:fillRect/>
          </a:stretch>
        </p:blipFill>
        <p:spPr>
          <a:xfrm>
            <a:off x="738350" y="3211338"/>
            <a:ext cx="3690950" cy="2967525"/>
          </a:xfrm>
          <a:prstGeom prst="rect">
            <a:avLst/>
          </a:prstGeom>
          <a:noFill/>
          <a:ln>
            <a:noFill/>
          </a:ln>
        </p:spPr>
      </p:pic>
      <p:pic>
        <p:nvPicPr>
          <p:cNvPr id="125" name="Google Shape;125;p16" descr="http://www.memoireonline.com/01/07/325/sons-binauraux-effets-cliniques-et-neuropsychologiques1.png"/>
          <p:cNvPicPr preferRelativeResize="0"/>
          <p:nvPr/>
        </p:nvPicPr>
        <p:blipFill rotWithShape="1">
          <a:blip r:embed="rId4">
            <a:alphaModFix/>
          </a:blip>
          <a:srcRect r="32682" b="63669"/>
          <a:stretch/>
        </p:blipFill>
        <p:spPr>
          <a:xfrm>
            <a:off x="4883008" y="3865745"/>
            <a:ext cx="2719324" cy="1332532"/>
          </a:xfrm>
          <a:prstGeom prst="rect">
            <a:avLst/>
          </a:prstGeom>
          <a:noFill/>
          <a:ln>
            <a:noFill/>
          </a:ln>
        </p:spPr>
      </p:pic>
      <p:sp>
        <p:nvSpPr>
          <p:cNvPr id="126" name="Google Shape;126;p16"/>
          <p:cNvSpPr txBox="1"/>
          <p:nvPr/>
        </p:nvSpPr>
        <p:spPr>
          <a:xfrm>
            <a:off x="4882994" y="4551775"/>
            <a:ext cx="3527400" cy="6465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highlight>
                  <a:srgbClr val="FFFFFF"/>
                </a:highlight>
                <a:latin typeface="Arial"/>
                <a:ea typeface="Arial"/>
                <a:cs typeface="Arial"/>
                <a:sym typeface="Arial"/>
              </a:rPr>
              <a:t>Gamma</a:t>
            </a:r>
            <a:r>
              <a:rPr lang="en-US" sz="1800">
                <a:solidFill>
                  <a:schemeClr val="dk1"/>
                </a:solidFill>
                <a:highlight>
                  <a:srgbClr val="FFFFFF"/>
                </a:highlight>
                <a:latin typeface="Arial"/>
                <a:ea typeface="Arial"/>
                <a:cs typeface="Arial"/>
                <a:sym typeface="Arial"/>
              </a:rPr>
              <a:t>: awake, focused  attention</a:t>
            </a:r>
            <a:endParaRPr sz="1800">
              <a:solidFill>
                <a:schemeClr val="dk1"/>
              </a:solidFill>
              <a:highlight>
                <a:srgbClr val="FFFFFF"/>
              </a:highlight>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2"/>
          <p:cNvSpPr/>
          <p:nvPr/>
        </p:nvSpPr>
        <p:spPr>
          <a:xfrm>
            <a:off x="381000" y="6488668"/>
            <a:ext cx="8352927"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remove trials with artefacts, blinks and alpha</a:t>
            </a:r>
            <a:endParaRPr/>
          </a:p>
        </p:txBody>
      </p:sp>
      <p:pic>
        <p:nvPicPr>
          <p:cNvPr id="634" name="Google Shape;634;p52"/>
          <p:cNvPicPr preferRelativeResize="0"/>
          <p:nvPr/>
        </p:nvPicPr>
        <p:blipFill rotWithShape="1">
          <a:blip r:embed="rId3">
            <a:alphaModFix/>
          </a:blip>
          <a:srcRect l="5919" t="13009" r="3210" b="14854"/>
          <a:stretch/>
        </p:blipFill>
        <p:spPr>
          <a:xfrm>
            <a:off x="688277" y="1368554"/>
            <a:ext cx="7884251" cy="4846528"/>
          </a:xfrm>
          <a:prstGeom prst="rect">
            <a:avLst/>
          </a:prstGeom>
          <a:noFill/>
          <a:ln>
            <a:noFill/>
          </a:ln>
        </p:spPr>
      </p:pic>
      <p:sp>
        <p:nvSpPr>
          <p:cNvPr id="635" name="Google Shape;635;p52"/>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36" name="Google Shape;636;p52"/>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637" name="Google Shape;637;p52"/>
          <p:cNvSpPr txBox="1"/>
          <p:nvPr/>
        </p:nvSpPr>
        <p:spPr>
          <a:xfrm>
            <a:off x="2051720" y="332657"/>
            <a:ext cx="568863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Pre-processing of signal: Artefacts</a:t>
            </a:r>
            <a:endParaRPr sz="28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643" name="Google Shape;643;p53"/>
          <p:cNvPicPr preferRelativeResize="0"/>
          <p:nvPr/>
        </p:nvPicPr>
        <p:blipFill rotWithShape="1">
          <a:blip r:embed="rId3">
            <a:alphaModFix/>
          </a:blip>
          <a:srcRect r="-3022" b="36675"/>
          <a:stretch/>
        </p:blipFill>
        <p:spPr>
          <a:xfrm>
            <a:off x="538132" y="2624145"/>
            <a:ext cx="8605868" cy="2376491"/>
          </a:xfrm>
          <a:prstGeom prst="rect">
            <a:avLst/>
          </a:prstGeom>
          <a:noFill/>
          <a:ln>
            <a:noFill/>
          </a:ln>
        </p:spPr>
      </p:pic>
      <p:sp>
        <p:nvSpPr>
          <p:cNvPr id="644" name="Google Shape;644;p53"/>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45" name="Google Shape;645;p53"/>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646" name="Google Shape;646;p53"/>
          <p:cNvSpPr txBox="1"/>
          <p:nvPr/>
        </p:nvSpPr>
        <p:spPr>
          <a:xfrm>
            <a:off x="2051720" y="332657"/>
            <a:ext cx="568863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Pre-processing of signal: Artefacts</a:t>
            </a:r>
            <a:endParaRPr sz="2800">
              <a:solidFill>
                <a:schemeClr val="dk1"/>
              </a:solidFill>
              <a:latin typeface="Arial"/>
              <a:ea typeface="Arial"/>
              <a:cs typeface="Arial"/>
              <a:sym typeface="Arial"/>
            </a:endParaRPr>
          </a:p>
        </p:txBody>
      </p:sp>
      <p:sp>
        <p:nvSpPr>
          <p:cNvPr id="647" name="Google Shape;647;p53"/>
          <p:cNvSpPr txBox="1"/>
          <p:nvPr/>
        </p:nvSpPr>
        <p:spPr>
          <a:xfrm>
            <a:off x="1285852" y="1571612"/>
            <a:ext cx="307183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Blinks</a:t>
            </a:r>
            <a:endParaRPr sz="2800">
              <a:solidFill>
                <a:schemeClr val="dk1"/>
              </a:solidFill>
              <a:latin typeface="Arial"/>
              <a:ea typeface="Arial"/>
              <a:cs typeface="Arial"/>
              <a:sym typeface="Arial"/>
            </a:endParaRPr>
          </a:p>
        </p:txBody>
      </p:sp>
      <p:sp>
        <p:nvSpPr>
          <p:cNvPr id="648" name="Google Shape;648;p53"/>
          <p:cNvSpPr txBox="1"/>
          <p:nvPr/>
        </p:nvSpPr>
        <p:spPr>
          <a:xfrm>
            <a:off x="5143504" y="5357826"/>
            <a:ext cx="307183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Bad electrode</a:t>
            </a:r>
            <a:endParaRPr sz="28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654" name="Google Shape;654;p54"/>
          <p:cNvPicPr preferRelativeResize="0"/>
          <p:nvPr/>
        </p:nvPicPr>
        <p:blipFill rotWithShape="1">
          <a:blip r:embed="rId3">
            <a:alphaModFix/>
          </a:blip>
          <a:srcRect b="28305"/>
          <a:stretch/>
        </p:blipFill>
        <p:spPr>
          <a:xfrm>
            <a:off x="1828800" y="1981200"/>
            <a:ext cx="4238625" cy="3987976"/>
          </a:xfrm>
          <a:prstGeom prst="rect">
            <a:avLst/>
          </a:prstGeom>
          <a:noFill/>
          <a:ln>
            <a:noFill/>
          </a:ln>
        </p:spPr>
      </p:pic>
      <p:sp>
        <p:nvSpPr>
          <p:cNvPr id="655" name="Google Shape;655;p54"/>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56" name="Google Shape;656;p54"/>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657" name="Google Shape;657;p54"/>
          <p:cNvSpPr txBox="1"/>
          <p:nvPr/>
        </p:nvSpPr>
        <p:spPr>
          <a:xfrm>
            <a:off x="2051720" y="332657"/>
            <a:ext cx="568863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Pre-processing of signal: Artefacts</a:t>
            </a:r>
            <a:endParaRPr sz="2800">
              <a:solidFill>
                <a:schemeClr val="dk1"/>
              </a:solidFill>
              <a:latin typeface="Arial"/>
              <a:ea typeface="Arial"/>
              <a:cs typeface="Arial"/>
              <a:sym typeface="Arial"/>
            </a:endParaRPr>
          </a:p>
        </p:txBody>
      </p:sp>
      <p:cxnSp>
        <p:nvCxnSpPr>
          <p:cNvPr id="658" name="Google Shape;658;p54"/>
          <p:cNvCxnSpPr/>
          <p:nvPr/>
        </p:nvCxnSpPr>
        <p:spPr>
          <a:xfrm rot="10800000">
            <a:off x="2695389" y="6019800"/>
            <a:ext cx="152400" cy="685800"/>
          </a:xfrm>
          <a:prstGeom prst="straightConnector1">
            <a:avLst/>
          </a:prstGeom>
          <a:noFill/>
          <a:ln w="9525" cap="flat" cmpd="sng">
            <a:solidFill>
              <a:srgbClr val="4A7DBA"/>
            </a:solidFill>
            <a:prstDash val="solid"/>
            <a:round/>
            <a:headEnd type="none" w="sm" len="sm"/>
            <a:tailEnd type="stealth" w="med" len="med"/>
          </a:ln>
        </p:spPr>
      </p:cxnSp>
      <p:cxnSp>
        <p:nvCxnSpPr>
          <p:cNvPr id="659" name="Google Shape;659;p54"/>
          <p:cNvCxnSpPr/>
          <p:nvPr/>
        </p:nvCxnSpPr>
        <p:spPr>
          <a:xfrm flipH="1">
            <a:off x="5871905" y="1714500"/>
            <a:ext cx="685800" cy="228600"/>
          </a:xfrm>
          <a:prstGeom prst="straightConnector1">
            <a:avLst/>
          </a:prstGeom>
          <a:noFill/>
          <a:ln w="9525" cap="flat" cmpd="sng">
            <a:solidFill>
              <a:srgbClr val="4A7DBA"/>
            </a:solidFill>
            <a:prstDash val="solid"/>
            <a:round/>
            <a:headEnd type="none" w="sm" len="sm"/>
            <a:tailEnd type="stealth" w="med" len="med"/>
          </a:ln>
        </p:spPr>
      </p:cxnSp>
      <p:sp>
        <p:nvSpPr>
          <p:cNvPr id="660" name="Google Shape;660;p54"/>
          <p:cNvSpPr txBox="1"/>
          <p:nvPr/>
        </p:nvSpPr>
        <p:spPr>
          <a:xfrm>
            <a:off x="3124200" y="6362700"/>
            <a:ext cx="2667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Muscle artefact</a:t>
            </a:r>
            <a:endParaRPr sz="1800">
              <a:solidFill>
                <a:schemeClr val="dk1"/>
              </a:solidFill>
              <a:latin typeface="Arial"/>
              <a:ea typeface="Arial"/>
              <a:cs typeface="Arial"/>
              <a:sym typeface="Arial"/>
            </a:endParaRPr>
          </a:p>
        </p:txBody>
      </p:sp>
      <p:sp>
        <p:nvSpPr>
          <p:cNvPr id="661" name="Google Shape;661;p54"/>
          <p:cNvSpPr txBox="1"/>
          <p:nvPr/>
        </p:nvSpPr>
        <p:spPr>
          <a:xfrm>
            <a:off x="6562564" y="1524000"/>
            <a:ext cx="2667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Heart artefact</a:t>
            </a:r>
            <a:endParaRPr sz="18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67" name="Google Shape;667;p55"/>
          <p:cNvSpPr/>
          <p:nvPr/>
        </p:nvSpPr>
        <p:spPr>
          <a:xfrm>
            <a:off x="0" y="-27383"/>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68" name="Google Shape;668;p55"/>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669" name="Google Shape;669;p55"/>
          <p:cNvSpPr txBox="1"/>
          <p:nvPr/>
        </p:nvSpPr>
        <p:spPr>
          <a:xfrm>
            <a:off x="2051720" y="332657"/>
            <a:ext cx="568863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Pre-processing of signal: Artefacts</a:t>
            </a:r>
            <a:endParaRPr sz="2800">
              <a:solidFill>
                <a:schemeClr val="dk1"/>
              </a:solidFill>
              <a:latin typeface="Arial"/>
              <a:ea typeface="Arial"/>
              <a:cs typeface="Arial"/>
              <a:sym typeface="Arial"/>
            </a:endParaRPr>
          </a:p>
        </p:txBody>
      </p:sp>
      <p:sp>
        <p:nvSpPr>
          <p:cNvPr id="670" name="Google Shape;670;p55"/>
          <p:cNvSpPr txBox="1">
            <a:spLocks noGrp="1"/>
          </p:cNvSpPr>
          <p:nvPr>
            <p:ph type="title"/>
          </p:nvPr>
        </p:nvSpPr>
        <p:spPr>
          <a:xfrm>
            <a:off x="-900608" y="127358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Arial"/>
              <a:buNone/>
            </a:pPr>
            <a:r>
              <a:rPr lang="en-US" sz="3200">
                <a:latin typeface="Arial"/>
                <a:ea typeface="Arial"/>
                <a:cs typeface="Arial"/>
                <a:sym typeface="Arial"/>
              </a:rPr>
              <a:t>Artefact Detection and Removal</a:t>
            </a:r>
            <a:endParaRPr/>
          </a:p>
        </p:txBody>
      </p:sp>
      <p:sp>
        <p:nvSpPr>
          <p:cNvPr id="671" name="Google Shape;671;p55"/>
          <p:cNvSpPr txBox="1">
            <a:spLocks noGrp="1"/>
          </p:cNvSpPr>
          <p:nvPr>
            <p:ph type="body" idx="1"/>
          </p:nvPr>
        </p:nvSpPr>
        <p:spPr>
          <a:xfrm>
            <a:off x="6904" y="2511464"/>
            <a:ext cx="8489950" cy="51847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Arial"/>
                <a:ea typeface="Arial"/>
                <a:cs typeface="Arial"/>
                <a:sym typeface="Arial"/>
              </a:rPr>
              <a:t>Inspect data and reject artefacts for each participant</a:t>
            </a:r>
            <a:endParaRPr/>
          </a:p>
          <a:p>
            <a:pPr marL="342900" lvl="0" indent="-190500" algn="l" rtl="0">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Independent Component Analysis (ICA)</a:t>
            </a:r>
            <a:endParaRPr/>
          </a:p>
          <a:p>
            <a:pPr marL="742950" lvl="1" indent="-285750" algn="l" rtl="0">
              <a:spcBef>
                <a:spcPts val="480"/>
              </a:spcBef>
              <a:spcAft>
                <a:spcPts val="0"/>
              </a:spcAft>
              <a:buClr>
                <a:schemeClr val="dk1"/>
              </a:buClr>
              <a:buSzPts val="2400"/>
              <a:buChar char="–"/>
            </a:pPr>
            <a:r>
              <a:rPr lang="en-US" sz="2400">
                <a:latin typeface="Arial"/>
                <a:ea typeface="Arial"/>
                <a:cs typeface="Arial"/>
                <a:sym typeface="Arial"/>
              </a:rPr>
              <a:t>Removes artefacts</a:t>
            </a:r>
            <a:endParaRPr/>
          </a:p>
          <a:p>
            <a:pPr marL="742950" lvl="1" indent="-285750" algn="l" rtl="0">
              <a:spcBef>
                <a:spcPts val="480"/>
              </a:spcBef>
              <a:spcAft>
                <a:spcPts val="0"/>
              </a:spcAft>
              <a:buClr>
                <a:schemeClr val="dk1"/>
              </a:buClr>
              <a:buSzPts val="2400"/>
              <a:buChar char="–"/>
            </a:pPr>
            <a:r>
              <a:rPr lang="en-US" sz="2400">
                <a:latin typeface="Arial"/>
                <a:ea typeface="Arial"/>
                <a:cs typeface="Arial"/>
                <a:sym typeface="Arial"/>
              </a:rPr>
              <a:t>Useful for blink-related muscle activity</a:t>
            </a:r>
            <a:endParaRPr/>
          </a:p>
          <a:p>
            <a:pPr marL="742950" lvl="1" indent="-285750" algn="l" rtl="0">
              <a:spcBef>
                <a:spcPts val="480"/>
              </a:spcBef>
              <a:spcAft>
                <a:spcPts val="0"/>
              </a:spcAft>
              <a:buClr>
                <a:schemeClr val="dk1"/>
              </a:buClr>
              <a:buSzPts val="2400"/>
              <a:buChar char="–"/>
            </a:pPr>
            <a:r>
              <a:rPr lang="en-US" sz="2400">
                <a:latin typeface="Arial"/>
                <a:ea typeface="Arial"/>
                <a:cs typeface="Arial"/>
                <a:sym typeface="Arial"/>
              </a:rPr>
              <a:t>Record EOG to remove eye movement artefact from signal</a:t>
            </a:r>
            <a:endParaRPr/>
          </a:p>
          <a:p>
            <a:pPr marL="342900" lvl="0" indent="-190500" algn="l" rtl="0">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Manual vs automatic rejections?</a:t>
            </a:r>
            <a:endParaRPr sz="2400">
              <a:latin typeface="Arial"/>
              <a:ea typeface="Arial"/>
              <a:cs typeface="Arial"/>
              <a:sym typeface="Arial"/>
            </a:endParaRPr>
          </a:p>
          <a:p>
            <a:pPr marL="342900" lvl="0" indent="-342900" algn="l" rtl="0">
              <a:spcBef>
                <a:spcPts val="480"/>
              </a:spcBef>
              <a:spcAft>
                <a:spcPts val="0"/>
              </a:spcAft>
              <a:buClr>
                <a:schemeClr val="dk1"/>
              </a:buClr>
              <a:buSzPts val="2400"/>
              <a:buFont typeface="Calibri"/>
              <a:buNone/>
            </a:pPr>
            <a:endParaRPr sz="2400">
              <a:latin typeface="Arial"/>
              <a:ea typeface="Arial"/>
              <a:cs typeface="Arial"/>
              <a:sym typeface="Arial"/>
            </a:endParaRPr>
          </a:p>
          <a:p>
            <a:pPr marL="742950" lvl="1" indent="-133350" algn="l" rtl="0">
              <a:spcBef>
                <a:spcPts val="480"/>
              </a:spcBef>
              <a:spcAft>
                <a:spcPts val="0"/>
              </a:spcAft>
              <a:buClr>
                <a:schemeClr val="dk1"/>
              </a:buClr>
              <a:buSzPts val="2400"/>
              <a:buNone/>
            </a:pPr>
            <a:endParaRPr sz="2400">
              <a:latin typeface="Arial"/>
              <a:ea typeface="Arial"/>
              <a:cs typeface="Arial"/>
              <a:sym typeface="Arial"/>
            </a:endParaRPr>
          </a:p>
          <a:p>
            <a:pPr marL="457200" lvl="1" indent="0" algn="l" rtl="0">
              <a:spcBef>
                <a:spcPts val="480"/>
              </a:spcBef>
              <a:spcAft>
                <a:spcPts val="0"/>
              </a:spcAft>
              <a:buClr>
                <a:schemeClr val="dk1"/>
              </a:buClr>
              <a:buSzPts val="2400"/>
              <a:buNone/>
            </a:pPr>
            <a:endParaRPr sz="2400">
              <a:latin typeface="Arial"/>
              <a:ea typeface="Arial"/>
              <a:cs typeface="Arial"/>
              <a:sym typeface="Arial"/>
            </a:endParaRPr>
          </a:p>
          <a:p>
            <a:pPr marL="342900" lvl="0" indent="-342900" algn="l" rtl="0">
              <a:spcBef>
                <a:spcPts val="480"/>
              </a:spcBef>
              <a:spcAft>
                <a:spcPts val="0"/>
              </a:spcAft>
              <a:buClr>
                <a:schemeClr val="dk1"/>
              </a:buClr>
              <a:buSzPts val="2400"/>
              <a:buFont typeface="Calibri"/>
              <a:buNone/>
            </a:pPr>
            <a:endParaRPr sz="24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6"/>
          <p:cNvSpPr txBox="1">
            <a:spLocks noGrp="1"/>
          </p:cNvSpPr>
          <p:nvPr>
            <p:ph type="body" idx="1"/>
          </p:nvPr>
        </p:nvSpPr>
        <p:spPr>
          <a:xfrm>
            <a:off x="215008" y="1642790"/>
            <a:ext cx="8928992" cy="510770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Arial"/>
                <a:ea typeface="Arial"/>
                <a:cs typeface="Arial"/>
                <a:sym typeface="Arial"/>
              </a:rPr>
              <a:t>Synchronisation of recording equipment and stimuli presentation is required to ensure everything is precisely time-locked (photodiode to fix delays)</a:t>
            </a:r>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Event-related studies need ISI for baseline calculations</a:t>
            </a:r>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Baseline length for Time-Frequency analysis</a:t>
            </a:r>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Presentation time/jitters</a:t>
            </a:r>
            <a:endParaRPr sz="2400">
              <a:latin typeface="Arial"/>
              <a:ea typeface="Arial"/>
              <a:cs typeface="Arial"/>
              <a:sym typeface="Arial"/>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Sampling frequency should be ~ 2 x the highest frequency of interest</a:t>
            </a:r>
            <a:endParaRPr sz="2400">
              <a:latin typeface="Arial"/>
              <a:ea typeface="Arial"/>
              <a:cs typeface="Arial"/>
              <a:sym typeface="Arial"/>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Source localisation?</a:t>
            </a:r>
            <a:endParaRPr/>
          </a:p>
          <a:p>
            <a:pPr marL="342900" lvl="0" indent="-342900" algn="l" rtl="0">
              <a:spcBef>
                <a:spcPts val="480"/>
              </a:spcBef>
              <a:spcAft>
                <a:spcPts val="0"/>
              </a:spcAft>
              <a:buClr>
                <a:schemeClr val="dk1"/>
              </a:buClr>
              <a:buSzPts val="2400"/>
              <a:buChar char="•"/>
            </a:pPr>
            <a:r>
              <a:rPr lang="en-US" sz="2400">
                <a:latin typeface="Arial"/>
                <a:ea typeface="Arial"/>
                <a:cs typeface="Arial"/>
                <a:sym typeface="Arial"/>
              </a:rPr>
              <a:t>Choice of reference electrodes (EEG)</a:t>
            </a:r>
            <a:endParaRPr sz="2400">
              <a:latin typeface="Arial"/>
              <a:ea typeface="Arial"/>
              <a:cs typeface="Arial"/>
              <a:sym typeface="Arial"/>
            </a:endParaRPr>
          </a:p>
          <a:p>
            <a:pPr marL="342900" lvl="0" indent="-190500" algn="l" rtl="0">
              <a:spcBef>
                <a:spcPts val="480"/>
              </a:spcBef>
              <a:spcAft>
                <a:spcPts val="0"/>
              </a:spcAft>
              <a:buClr>
                <a:schemeClr val="dk1"/>
              </a:buClr>
              <a:buSzPts val="2400"/>
              <a:buNone/>
            </a:pPr>
            <a:endParaRPr sz="2400">
              <a:latin typeface="Arial"/>
              <a:ea typeface="Arial"/>
              <a:cs typeface="Arial"/>
              <a:sym typeface="Arial"/>
            </a:endParaRPr>
          </a:p>
          <a:p>
            <a:pPr marL="342900" lvl="0" indent="-190500" algn="l" rtl="0">
              <a:spcBef>
                <a:spcPts val="480"/>
              </a:spcBef>
              <a:spcAft>
                <a:spcPts val="0"/>
              </a:spcAft>
              <a:buClr>
                <a:schemeClr val="dk1"/>
              </a:buClr>
              <a:buSzPts val="2400"/>
              <a:buNone/>
            </a:pPr>
            <a:endParaRPr sz="2400">
              <a:latin typeface="Arial"/>
              <a:ea typeface="Arial"/>
              <a:cs typeface="Arial"/>
              <a:sym typeface="Arial"/>
            </a:endParaRPr>
          </a:p>
          <a:p>
            <a:pPr marL="342900" lvl="0" indent="-190500" algn="l" rtl="0">
              <a:spcBef>
                <a:spcPts val="480"/>
              </a:spcBef>
              <a:spcAft>
                <a:spcPts val="0"/>
              </a:spcAft>
              <a:buClr>
                <a:schemeClr val="dk1"/>
              </a:buClr>
              <a:buSzPts val="2400"/>
              <a:buNone/>
            </a:pPr>
            <a:endParaRPr sz="2400">
              <a:latin typeface="Arial"/>
              <a:ea typeface="Arial"/>
              <a:cs typeface="Arial"/>
              <a:sym typeface="Arial"/>
            </a:endParaRPr>
          </a:p>
        </p:txBody>
      </p:sp>
      <p:sp>
        <p:nvSpPr>
          <p:cNvPr id="678" name="Google Shape;678;p56"/>
          <p:cNvSpPr/>
          <p:nvPr/>
        </p:nvSpPr>
        <p:spPr>
          <a:xfrm>
            <a:off x="0" y="-63959"/>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79" name="Google Shape;679;p56"/>
          <p:cNvCxnSpPr/>
          <p:nvPr/>
        </p:nvCxnSpPr>
        <p:spPr>
          <a:xfrm>
            <a:off x="0" y="1304193"/>
            <a:ext cx="9144000" cy="0"/>
          </a:xfrm>
          <a:prstGeom prst="straightConnector1">
            <a:avLst/>
          </a:prstGeom>
          <a:noFill/>
          <a:ln w="25400" cap="flat" cmpd="sng">
            <a:solidFill>
              <a:srgbClr val="974806"/>
            </a:solidFill>
            <a:prstDash val="solid"/>
            <a:round/>
            <a:headEnd type="none" w="sm" len="sm"/>
            <a:tailEnd type="none" w="sm" len="sm"/>
          </a:ln>
        </p:spPr>
      </p:cxnSp>
      <p:sp>
        <p:nvSpPr>
          <p:cNvPr id="680" name="Google Shape;680;p56"/>
          <p:cNvSpPr txBox="1"/>
          <p:nvPr/>
        </p:nvSpPr>
        <p:spPr>
          <a:xfrm>
            <a:off x="2267744" y="332657"/>
            <a:ext cx="568863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Technical considerations</a:t>
            </a:r>
            <a:endParaRPr sz="28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686" name="Google Shape;686;p57"/>
          <p:cNvSpPr/>
          <p:nvPr/>
        </p:nvSpPr>
        <p:spPr>
          <a:xfrm>
            <a:off x="0" y="-63959"/>
            <a:ext cx="9158033" cy="1368152"/>
          </a:xfrm>
          <a:prstGeom prst="rect">
            <a:avLst/>
          </a:prstGeom>
          <a:solidFill>
            <a:srgbClr val="974806">
              <a:alpha val="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Neue"/>
              <a:ea typeface="Helvetica Neue"/>
              <a:cs typeface="Helvetica Neue"/>
              <a:sym typeface="Helvetica Neue"/>
            </a:endParaRPr>
          </a:p>
        </p:txBody>
      </p:sp>
      <p:cxnSp>
        <p:nvCxnSpPr>
          <p:cNvPr id="687" name="Google Shape;687;p57"/>
          <p:cNvCxnSpPr/>
          <p:nvPr/>
        </p:nvCxnSpPr>
        <p:spPr>
          <a:xfrm>
            <a:off x="0" y="1304193"/>
            <a:ext cx="9144000" cy="0"/>
          </a:xfrm>
          <a:prstGeom prst="straightConnector1">
            <a:avLst/>
          </a:prstGeom>
          <a:noFill/>
          <a:ln w="25400" cap="flat" cmpd="sng">
            <a:solidFill>
              <a:srgbClr val="974806"/>
            </a:solidFill>
            <a:prstDash val="solid"/>
            <a:round/>
            <a:headEnd type="none" w="sm" len="sm"/>
            <a:tailEnd type="none" w="sm" len="sm"/>
          </a:ln>
        </p:spPr>
      </p:cxnSp>
      <p:sp>
        <p:nvSpPr>
          <p:cNvPr id="688" name="Google Shape;688;p57"/>
          <p:cNvSpPr txBox="1"/>
          <p:nvPr/>
        </p:nvSpPr>
        <p:spPr>
          <a:xfrm>
            <a:off x="2771800" y="333179"/>
            <a:ext cx="5688632"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On study design</a:t>
            </a:r>
            <a:endParaRPr sz="2800">
              <a:solidFill>
                <a:schemeClr val="dk1"/>
              </a:solidFill>
              <a:latin typeface="Arial"/>
              <a:ea typeface="Arial"/>
              <a:cs typeface="Arial"/>
              <a:sym typeface="Arial"/>
            </a:endParaRPr>
          </a:p>
        </p:txBody>
      </p:sp>
      <p:sp>
        <p:nvSpPr>
          <p:cNvPr id="689" name="Google Shape;689;p57"/>
          <p:cNvSpPr txBox="1"/>
          <p:nvPr/>
        </p:nvSpPr>
        <p:spPr>
          <a:xfrm>
            <a:off x="107504" y="1628801"/>
            <a:ext cx="8928992"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Important things to remember for study design</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Sufficient number of trials (per condition) to have reliable statistics vs length of study (participants get tired/</a:t>
            </a:r>
            <a:r>
              <a:rPr lang="en-US" sz="2400">
                <a:solidFill>
                  <a:schemeClr val="dk1"/>
                </a:solidFill>
              </a:rPr>
              <a:t>uncomfortable</a:t>
            </a:r>
            <a:r>
              <a:rPr lang="en-US" sz="2400">
                <a:solidFill>
                  <a:schemeClr val="dk1"/>
                </a:solidFill>
                <a:latin typeface="Arial"/>
                <a:ea typeface="Arial"/>
                <a:cs typeface="Arial"/>
                <a:sym typeface="Arial"/>
              </a:rPr>
              <a:t> setting)</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US" sz="2400">
                <a:solidFill>
                  <a:schemeClr val="dk1"/>
                </a:solidFill>
                <a:latin typeface="Arial"/>
                <a:ea typeface="Arial"/>
                <a:cs typeface="Arial"/>
                <a:sym typeface="Arial"/>
              </a:rPr>
              <a:t>- Sufficient number of participants planned since the start (power analysis ? or Bayesian statistics)</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Compare and Contrast Tutorials</a:t>
            </a:r>
            <a:endParaRPr/>
          </a:p>
        </p:txBody>
      </p:sp>
      <p:pic>
        <p:nvPicPr>
          <p:cNvPr id="696" name="Google Shape;696;p58"/>
          <p:cNvPicPr preferRelativeResize="0"/>
          <p:nvPr/>
        </p:nvPicPr>
        <p:blipFill rotWithShape="1">
          <a:blip r:embed="rId3">
            <a:alphaModFix/>
          </a:blip>
          <a:srcRect/>
          <a:stretch/>
        </p:blipFill>
        <p:spPr>
          <a:xfrm>
            <a:off x="250825" y="2082700"/>
            <a:ext cx="5874674" cy="1851001"/>
          </a:xfrm>
          <a:prstGeom prst="rect">
            <a:avLst/>
          </a:prstGeom>
          <a:noFill/>
          <a:ln>
            <a:noFill/>
          </a:ln>
        </p:spPr>
      </p:pic>
      <p:pic>
        <p:nvPicPr>
          <p:cNvPr id="697" name="Google Shape;697;p58"/>
          <p:cNvPicPr preferRelativeResize="0"/>
          <p:nvPr/>
        </p:nvPicPr>
        <p:blipFill rotWithShape="1">
          <a:blip r:embed="rId4">
            <a:alphaModFix/>
          </a:blip>
          <a:srcRect/>
          <a:stretch/>
        </p:blipFill>
        <p:spPr>
          <a:xfrm>
            <a:off x="5092679" y="3868467"/>
            <a:ext cx="3635898" cy="2626420"/>
          </a:xfrm>
          <a:prstGeom prst="rect">
            <a:avLst/>
          </a:prstGeom>
          <a:noFill/>
          <a:ln>
            <a:noFill/>
          </a:ln>
        </p:spPr>
      </p:pic>
      <p:pic>
        <p:nvPicPr>
          <p:cNvPr id="698" name="Google Shape;698;p58"/>
          <p:cNvPicPr preferRelativeResize="0"/>
          <p:nvPr/>
        </p:nvPicPr>
        <p:blipFill rotWithShape="1">
          <a:blip r:embed="rId5">
            <a:alphaModFix/>
          </a:blip>
          <a:srcRect/>
          <a:stretch/>
        </p:blipFill>
        <p:spPr>
          <a:xfrm>
            <a:off x="342765" y="4160896"/>
            <a:ext cx="4392486" cy="2041578"/>
          </a:xfrm>
          <a:prstGeom prst="rect">
            <a:avLst/>
          </a:prstGeom>
          <a:noFill/>
          <a:ln>
            <a:noFill/>
          </a:ln>
        </p:spPr>
      </p:pic>
      <p:pic>
        <p:nvPicPr>
          <p:cNvPr id="699" name="Google Shape;699;p58"/>
          <p:cNvPicPr preferRelativeResize="0"/>
          <p:nvPr/>
        </p:nvPicPr>
        <p:blipFill>
          <a:blip r:embed="rId6">
            <a:alphaModFix/>
          </a:blip>
          <a:stretch>
            <a:fillRect/>
          </a:stretch>
        </p:blipFill>
        <p:spPr>
          <a:xfrm>
            <a:off x="572100" y="1257823"/>
            <a:ext cx="5393319" cy="824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sldNum" idx="12"/>
          </p:nvPr>
        </p:nvSpPr>
        <p:spPr>
          <a:xfrm>
            <a:off x="5468725" y="649290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2" name="Google Shape;132;p17"/>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33" name="Google Shape;133;p17"/>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34" name="Google Shape;134;p17"/>
          <p:cNvSpPr txBox="1"/>
          <p:nvPr/>
        </p:nvSpPr>
        <p:spPr>
          <a:xfrm>
            <a:off x="1413992" y="332656"/>
            <a:ext cx="7272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Steps to conduct a scientific experiment</a:t>
            </a:r>
            <a:endParaRPr sz="2800">
              <a:solidFill>
                <a:schemeClr val="dk1"/>
              </a:solidFill>
              <a:latin typeface="Arial"/>
              <a:ea typeface="Arial"/>
              <a:cs typeface="Arial"/>
              <a:sym typeface="Arial"/>
            </a:endParaRPr>
          </a:p>
        </p:txBody>
      </p:sp>
      <p:sp>
        <p:nvSpPr>
          <p:cNvPr id="135" name="Google Shape;135;p17"/>
          <p:cNvSpPr txBox="1"/>
          <p:nvPr/>
        </p:nvSpPr>
        <p:spPr>
          <a:xfrm>
            <a:off x="215008" y="1484784"/>
            <a:ext cx="8928900" cy="455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1)Theoretical question</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2) Working Hypotheses</a:t>
            </a:r>
            <a:endParaRPr sz="2800">
              <a:solidFill>
                <a:schemeClr val="dk1"/>
              </a:solidFill>
              <a:latin typeface="Arial"/>
              <a:ea typeface="Arial"/>
              <a:cs typeface="Arial"/>
              <a:sym typeface="Arial"/>
            </a:endParaRPr>
          </a:p>
        </p:txBody>
      </p:sp>
      <p:sp>
        <p:nvSpPr>
          <p:cNvPr id="136" name="Google Shape;136;p17"/>
          <p:cNvSpPr txBox="1"/>
          <p:nvPr/>
        </p:nvSpPr>
        <p:spPr>
          <a:xfrm>
            <a:off x="3995700" y="1706638"/>
            <a:ext cx="4691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FF0000"/>
                </a:solidFill>
              </a:rPr>
              <a:t>How does the brain encode information?</a:t>
            </a:r>
            <a:endParaRPr sz="1800">
              <a:solidFill>
                <a:srgbClr val="FF0000"/>
              </a:solidFill>
            </a:endParaRPr>
          </a:p>
        </p:txBody>
      </p:sp>
      <p:sp>
        <p:nvSpPr>
          <p:cNvPr id="137" name="Google Shape;137;p17"/>
          <p:cNvSpPr txBox="1"/>
          <p:nvPr/>
        </p:nvSpPr>
        <p:spPr>
          <a:xfrm>
            <a:off x="3995700" y="2192413"/>
            <a:ext cx="4691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4A86E8"/>
                </a:solidFill>
              </a:rPr>
              <a:t>Gamma power in hippocampal area ↑</a:t>
            </a:r>
            <a:endParaRPr sz="1800">
              <a:solidFill>
                <a:srgbClr val="4A86E8"/>
              </a:solidFill>
            </a:endParaRPr>
          </a:p>
          <a:p>
            <a:pPr marL="0" lvl="0" indent="0" algn="ctr" rtl="0">
              <a:spcBef>
                <a:spcPts val="0"/>
              </a:spcBef>
              <a:spcAft>
                <a:spcPts val="0"/>
              </a:spcAft>
              <a:buNone/>
            </a:pPr>
            <a:r>
              <a:rPr lang="en-US" sz="1800">
                <a:solidFill>
                  <a:srgbClr val="4A86E8"/>
                </a:solidFill>
              </a:rPr>
              <a:t>Learning speed of the participant ↑</a:t>
            </a:r>
            <a:endParaRPr sz="1800">
              <a:solidFill>
                <a:srgbClr val="4A86E8"/>
              </a:solidFill>
            </a:endParaRPr>
          </a:p>
          <a:p>
            <a:pPr marL="0" lvl="0" indent="0" algn="ctr" rtl="0">
              <a:spcBef>
                <a:spcPts val="0"/>
              </a:spcBef>
              <a:spcAft>
                <a:spcPts val="0"/>
              </a:spcAft>
              <a:buNone/>
            </a:pPr>
            <a:endParaRPr sz="1800">
              <a:solidFill>
                <a:srgbClr val="4A86E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43" name="Google Shape;143;p18"/>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44" name="Google Shape;144;p18"/>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45" name="Google Shape;145;p18"/>
          <p:cNvSpPr txBox="1"/>
          <p:nvPr/>
        </p:nvSpPr>
        <p:spPr>
          <a:xfrm>
            <a:off x="1413992" y="332656"/>
            <a:ext cx="7272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a:solidFill>
                  <a:schemeClr val="dk1"/>
                </a:solidFill>
                <a:latin typeface="Arial"/>
                <a:ea typeface="Arial"/>
                <a:cs typeface="Arial"/>
                <a:sym typeface="Arial"/>
              </a:rPr>
              <a:t>Steps to conduct a scientific experiment</a:t>
            </a:r>
            <a:endParaRPr sz="2800">
              <a:solidFill>
                <a:schemeClr val="dk1"/>
              </a:solidFill>
              <a:latin typeface="Arial"/>
              <a:ea typeface="Arial"/>
              <a:cs typeface="Arial"/>
              <a:sym typeface="Arial"/>
            </a:endParaRPr>
          </a:p>
        </p:txBody>
      </p:sp>
      <p:sp>
        <p:nvSpPr>
          <p:cNvPr id="146" name="Google Shape;146;p18"/>
          <p:cNvSpPr txBox="1"/>
          <p:nvPr/>
        </p:nvSpPr>
        <p:spPr>
          <a:xfrm>
            <a:off x="215008" y="1484784"/>
            <a:ext cx="8928900" cy="455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1)Theoretical question</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2) Working Hypotheses</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endParaRPr>
          </a:p>
          <a:p>
            <a:pPr marL="0" marR="0" lvl="0" indent="0" algn="l" rtl="0">
              <a:spcBef>
                <a:spcPts val="0"/>
              </a:spcBef>
              <a:spcAft>
                <a:spcPts val="0"/>
              </a:spcAft>
              <a:buNone/>
            </a:pPr>
            <a:r>
              <a:rPr lang="en-US" sz="2800">
                <a:solidFill>
                  <a:schemeClr val="dk1"/>
                </a:solidFill>
                <a:latin typeface="Arial"/>
                <a:ea typeface="Arial"/>
                <a:cs typeface="Arial"/>
                <a:sym typeface="Arial"/>
              </a:rPr>
              <a:t>3) Choose an experimental paradigm (relevant methods)</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4) Measuring</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5) Analysis</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chemeClr val="dk1"/>
                </a:solidFill>
                <a:latin typeface="Arial"/>
                <a:ea typeface="Arial"/>
                <a:cs typeface="Arial"/>
                <a:sym typeface="Arial"/>
              </a:rPr>
              <a:t>6) Interpretation of results</a:t>
            </a:r>
            <a:endParaRPr sz="2800">
              <a:solidFill>
                <a:schemeClr val="dk1"/>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147" name="Google Shape;147;p18"/>
          <p:cNvSpPr txBox="1"/>
          <p:nvPr/>
        </p:nvSpPr>
        <p:spPr>
          <a:xfrm>
            <a:off x="3995700" y="1706638"/>
            <a:ext cx="4691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FF0000"/>
                </a:solidFill>
              </a:rPr>
              <a:t>How does the brain encode information?</a:t>
            </a:r>
            <a:endParaRPr sz="1800">
              <a:solidFill>
                <a:srgbClr val="FF0000"/>
              </a:solidFill>
            </a:endParaRPr>
          </a:p>
        </p:txBody>
      </p:sp>
      <p:sp>
        <p:nvSpPr>
          <p:cNvPr id="148" name="Google Shape;148;p18"/>
          <p:cNvSpPr txBox="1"/>
          <p:nvPr/>
        </p:nvSpPr>
        <p:spPr>
          <a:xfrm>
            <a:off x="3995700" y="2192413"/>
            <a:ext cx="4691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4A86E8"/>
                </a:solidFill>
              </a:rPr>
              <a:t>Gamma power in hippocampal area ↑</a:t>
            </a:r>
            <a:endParaRPr sz="1800">
              <a:solidFill>
                <a:srgbClr val="4A86E8"/>
              </a:solidFill>
            </a:endParaRPr>
          </a:p>
          <a:p>
            <a:pPr marL="0" lvl="0" indent="0" algn="ctr" rtl="0">
              <a:spcBef>
                <a:spcPts val="0"/>
              </a:spcBef>
              <a:spcAft>
                <a:spcPts val="0"/>
              </a:spcAft>
              <a:buNone/>
            </a:pPr>
            <a:r>
              <a:rPr lang="en-US" sz="1800">
                <a:solidFill>
                  <a:srgbClr val="4A86E8"/>
                </a:solidFill>
              </a:rPr>
              <a:t>Learning speed of the participant ↑</a:t>
            </a:r>
            <a:endParaRPr sz="1800">
              <a:solidFill>
                <a:srgbClr val="4A86E8"/>
              </a:solidFill>
            </a:endParaRPr>
          </a:p>
          <a:p>
            <a:pPr marL="0" lvl="0" indent="0" algn="ctr" rtl="0">
              <a:spcBef>
                <a:spcPts val="0"/>
              </a:spcBef>
              <a:spcAft>
                <a:spcPts val="0"/>
              </a:spcAft>
              <a:buNone/>
            </a:pPr>
            <a:endParaRPr sz="1800">
              <a:solidFill>
                <a:srgbClr val="4A86E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54" name="Google Shape;154;p19"/>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55" name="Google Shape;155;p19"/>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56" name="Google Shape;156;p19"/>
          <p:cNvSpPr txBox="1"/>
          <p:nvPr/>
        </p:nvSpPr>
        <p:spPr>
          <a:xfrm>
            <a:off x="942592" y="318681"/>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Exploratory Research</a:t>
            </a:r>
            <a:endParaRPr sz="2800">
              <a:solidFill>
                <a:schemeClr val="dk1"/>
              </a:solidFill>
              <a:latin typeface="Arial"/>
              <a:ea typeface="Arial"/>
              <a:cs typeface="Arial"/>
              <a:sym typeface="Arial"/>
            </a:endParaRPr>
          </a:p>
        </p:txBody>
      </p:sp>
      <p:pic>
        <p:nvPicPr>
          <p:cNvPr id="157" name="Google Shape;157;p19"/>
          <p:cNvPicPr preferRelativeResize="0"/>
          <p:nvPr/>
        </p:nvPicPr>
        <p:blipFill>
          <a:blip r:embed="rId3">
            <a:alphaModFix/>
          </a:blip>
          <a:stretch>
            <a:fillRect/>
          </a:stretch>
        </p:blipFill>
        <p:spPr>
          <a:xfrm>
            <a:off x="480650" y="1707650"/>
            <a:ext cx="8182700" cy="1703200"/>
          </a:xfrm>
          <a:prstGeom prst="rect">
            <a:avLst/>
          </a:prstGeom>
          <a:noFill/>
          <a:ln>
            <a:noFill/>
          </a:ln>
        </p:spPr>
      </p:pic>
      <p:sp>
        <p:nvSpPr>
          <p:cNvPr id="158" name="Google Shape;158;p19"/>
          <p:cNvSpPr txBox="1"/>
          <p:nvPr/>
        </p:nvSpPr>
        <p:spPr>
          <a:xfrm>
            <a:off x="4155050" y="6249275"/>
            <a:ext cx="7327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4" name="Google Shape;164;p20"/>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65" name="Google Shape;165;p20"/>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66" name="Google Shape;166;p20"/>
          <p:cNvSpPr txBox="1"/>
          <p:nvPr/>
        </p:nvSpPr>
        <p:spPr>
          <a:xfrm>
            <a:off x="942592" y="318681"/>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Exploratory Research</a:t>
            </a:r>
            <a:endParaRPr sz="2800">
              <a:solidFill>
                <a:schemeClr val="dk1"/>
              </a:solidFill>
              <a:latin typeface="Arial"/>
              <a:ea typeface="Arial"/>
              <a:cs typeface="Arial"/>
              <a:sym typeface="Arial"/>
            </a:endParaRPr>
          </a:p>
        </p:txBody>
      </p:sp>
      <p:sp>
        <p:nvSpPr>
          <p:cNvPr id="167" name="Google Shape;167;p20"/>
          <p:cNvSpPr txBox="1"/>
          <p:nvPr/>
        </p:nvSpPr>
        <p:spPr>
          <a:xfrm>
            <a:off x="378150" y="1957663"/>
            <a:ext cx="8387700" cy="328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Keep potential dimensions for results broad</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Run a large battery of tasks, record using multiple modalities</a:t>
            </a:r>
            <a:endParaRPr sz="1800">
              <a:solidFill>
                <a:srgbClr val="1155CC"/>
              </a:solidFill>
            </a:endParaRPr>
          </a:p>
        </p:txBody>
      </p:sp>
      <p:sp>
        <p:nvSpPr>
          <p:cNvPr id="168" name="Google Shape;168;p20"/>
          <p:cNvSpPr txBox="1"/>
          <p:nvPr/>
        </p:nvSpPr>
        <p:spPr>
          <a:xfrm>
            <a:off x="4155050" y="6249275"/>
            <a:ext cx="7327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9" name="Google Shape;169;p20"/>
          <p:cNvPicPr preferRelativeResize="0"/>
          <p:nvPr/>
        </p:nvPicPr>
        <p:blipFill>
          <a:blip r:embed="rId3">
            <a:alphaModFix/>
          </a:blip>
          <a:stretch>
            <a:fillRect/>
          </a:stretch>
        </p:blipFill>
        <p:spPr>
          <a:xfrm>
            <a:off x="4579125" y="5603850"/>
            <a:ext cx="4107685" cy="85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5" name="Google Shape;175;p21"/>
          <p:cNvSpPr/>
          <p:nvPr/>
        </p:nvSpPr>
        <p:spPr>
          <a:xfrm>
            <a:off x="0" y="-27383"/>
            <a:ext cx="9158100" cy="1368300"/>
          </a:xfrm>
          <a:prstGeom prst="rect">
            <a:avLst/>
          </a:prstGeom>
          <a:solidFill>
            <a:srgbClr val="974806">
              <a:alpha val="863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Helvetica Neue"/>
              <a:ea typeface="Helvetica Neue"/>
              <a:cs typeface="Helvetica Neue"/>
              <a:sym typeface="Helvetica Neue"/>
            </a:endParaRPr>
          </a:p>
        </p:txBody>
      </p:sp>
      <p:cxnSp>
        <p:nvCxnSpPr>
          <p:cNvPr id="176" name="Google Shape;176;p21"/>
          <p:cNvCxnSpPr/>
          <p:nvPr/>
        </p:nvCxnSpPr>
        <p:spPr>
          <a:xfrm>
            <a:off x="0" y="1340769"/>
            <a:ext cx="9144000" cy="0"/>
          </a:xfrm>
          <a:prstGeom prst="straightConnector1">
            <a:avLst/>
          </a:prstGeom>
          <a:noFill/>
          <a:ln w="25400" cap="flat" cmpd="sng">
            <a:solidFill>
              <a:srgbClr val="974806"/>
            </a:solidFill>
            <a:prstDash val="solid"/>
            <a:round/>
            <a:headEnd type="none" w="sm" len="sm"/>
            <a:tailEnd type="none" w="sm" len="sm"/>
          </a:ln>
        </p:spPr>
      </p:cxnSp>
      <p:sp>
        <p:nvSpPr>
          <p:cNvPr id="177" name="Google Shape;177;p21"/>
          <p:cNvSpPr txBox="1"/>
          <p:nvPr/>
        </p:nvSpPr>
        <p:spPr>
          <a:xfrm>
            <a:off x="942592" y="318681"/>
            <a:ext cx="72729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a:solidFill>
                  <a:srgbClr val="004359"/>
                </a:solidFill>
              </a:rPr>
              <a:t>Exploratory Research</a:t>
            </a:r>
            <a:endParaRPr sz="2800">
              <a:solidFill>
                <a:schemeClr val="dk1"/>
              </a:solidFill>
              <a:latin typeface="Arial"/>
              <a:ea typeface="Arial"/>
              <a:cs typeface="Arial"/>
              <a:sym typeface="Arial"/>
            </a:endParaRPr>
          </a:p>
        </p:txBody>
      </p:sp>
      <p:sp>
        <p:nvSpPr>
          <p:cNvPr id="178" name="Google Shape;178;p21"/>
          <p:cNvSpPr txBox="1"/>
          <p:nvPr/>
        </p:nvSpPr>
        <p:spPr>
          <a:xfrm>
            <a:off x="378150" y="1957663"/>
            <a:ext cx="8387700" cy="328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Keep potential dimensions for results broad</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Run a large battery of tasks, record using multiple modalities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b="1">
                <a:solidFill>
                  <a:schemeClr val="dk1"/>
                </a:solidFill>
              </a:rPr>
              <a:t>Be wary of spurious results</a:t>
            </a:r>
            <a:endParaRPr sz="1800" b="1">
              <a:solidFill>
                <a:schemeClr val="dk1"/>
              </a:solidFill>
            </a:endParaRPr>
          </a:p>
          <a:p>
            <a:pPr marL="914400" lvl="0" indent="-342900" algn="l" rtl="0">
              <a:lnSpc>
                <a:spcPct val="115000"/>
              </a:lnSpc>
              <a:spcBef>
                <a:spcPts val="0"/>
              </a:spcBef>
              <a:spcAft>
                <a:spcPts val="0"/>
              </a:spcAft>
              <a:buClr>
                <a:schemeClr val="dk1"/>
              </a:buClr>
              <a:buSzPts val="1800"/>
              <a:buChar char="-"/>
            </a:pPr>
            <a:r>
              <a:rPr lang="en-US" sz="1800">
                <a:solidFill>
                  <a:schemeClr val="dk1"/>
                </a:solidFill>
              </a:rPr>
              <a:t>The nature of the research results in large numbers of tests and the risk of a false positive is high</a:t>
            </a:r>
            <a:endParaRPr sz="1800">
              <a:solidFill>
                <a:srgbClr val="1155CC"/>
              </a:solidFill>
            </a:endParaRPr>
          </a:p>
        </p:txBody>
      </p:sp>
      <p:sp>
        <p:nvSpPr>
          <p:cNvPr id="179" name="Google Shape;179;p21"/>
          <p:cNvSpPr txBox="1"/>
          <p:nvPr/>
        </p:nvSpPr>
        <p:spPr>
          <a:xfrm>
            <a:off x="4155050" y="6249275"/>
            <a:ext cx="73272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0" name="Google Shape;180;p21"/>
          <p:cNvPicPr preferRelativeResize="0"/>
          <p:nvPr/>
        </p:nvPicPr>
        <p:blipFill>
          <a:blip r:embed="rId3">
            <a:alphaModFix/>
          </a:blip>
          <a:stretch>
            <a:fillRect/>
          </a:stretch>
        </p:blipFill>
        <p:spPr>
          <a:xfrm>
            <a:off x="4579125" y="5603850"/>
            <a:ext cx="4107685" cy="8550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2921</Words>
  <Application>Microsoft Office PowerPoint</Application>
  <PresentationFormat>On-screen Show (4:3)</PresentationFormat>
  <Paragraphs>361</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Helvetica Neue</vt:lpstr>
      <vt:lpstr>Noto Sans Symbols</vt:lpstr>
      <vt:lpstr>Calibri</vt:lpstr>
      <vt:lpstr>Helvetica Neue Light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Pre-processing of signal: Steps</vt:lpstr>
      <vt:lpstr>Pre-processing of signal: Filtering</vt:lpstr>
      <vt:lpstr>PowerPoint Presentation</vt:lpstr>
      <vt:lpstr>PowerPoint Presentation</vt:lpstr>
      <vt:lpstr>PowerPoint Presentation</vt:lpstr>
      <vt:lpstr>Artefact Detection and Removal</vt:lpstr>
      <vt:lpstr>PowerPoint Presentation</vt:lpstr>
      <vt:lpstr>PowerPoint Presentation</vt:lpstr>
      <vt:lpstr>Compare and Contrast Tutorials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 Dubois</dc:creator>
  <cp:lastModifiedBy>Magda Dubois</cp:lastModifiedBy>
  <cp:revision>1</cp:revision>
  <dcterms:modified xsi:type="dcterms:W3CDTF">2019-02-14T10:49:18Z</dcterms:modified>
</cp:coreProperties>
</file>